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5" r:id="rId3"/>
    <p:sldId id="262" r:id="rId4"/>
    <p:sldId id="257" r:id="rId5"/>
    <p:sldId id="260" r:id="rId6"/>
    <p:sldId id="272" r:id="rId7"/>
    <p:sldId id="264" r:id="rId8"/>
    <p:sldId id="259" r:id="rId9"/>
    <p:sldId id="261" r:id="rId10"/>
    <p:sldId id="258" r:id="rId11"/>
    <p:sldId id="263" r:id="rId12"/>
    <p:sldId id="270"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ato Bold" panose="020B0604020202020204" charset="0"/>
      <p:regular r:id="rId19"/>
    </p:embeddedFont>
    <p:embeddedFont>
      <p:font typeface="League Spartan" panose="020B0604020202020204" charset="0"/>
      <p:regular r:id="rId20"/>
    </p:embeddedFont>
    <p:embeddedFont>
      <p:font typeface="Poppins" panose="00000500000000000000" pitchFamily="2"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hid Hasan" initials="NH" lastIdx="2" clrIdx="0">
    <p:extLst>
      <p:ext uri="{19B8F6BF-5375-455C-9EA6-DF929625EA0E}">
        <p15:presenceInfo xmlns:p15="http://schemas.microsoft.com/office/powerpoint/2012/main" userId="0d3a175ab54d18e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299"/>
    <a:srgbClr val="593C8F"/>
    <a:srgbClr val="F99920"/>
    <a:srgbClr val="D3CCFB"/>
    <a:srgbClr val="6185EB"/>
    <a:srgbClr val="8F57F5"/>
    <a:srgbClr val="A65AF2"/>
    <a:srgbClr val="D85F0B"/>
    <a:srgbClr val="0092C9"/>
    <a:srgbClr val="F0F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72DBB-7F8C-43AF-9335-D2BA7DFFF210}"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BEC73-CA30-42D2-BBBA-855DD1A678F8}" type="slidenum">
              <a:rPr lang="en-US" smtClean="0"/>
              <a:t>‹#›</a:t>
            </a:fld>
            <a:endParaRPr lang="en-US"/>
          </a:p>
        </p:txBody>
      </p:sp>
    </p:spTree>
    <p:extLst>
      <p:ext uri="{BB962C8B-B14F-4D97-AF65-F5344CB8AC3E}">
        <p14:creationId xmlns:p14="http://schemas.microsoft.com/office/powerpoint/2010/main" val="1115074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Afternoon everyone. Welcome to this presentation on our innovative learn to code app. An android platform that helps everyone to dive into the world of programming. Lets keep things simple and dive into what makes our app special.</a:t>
            </a:r>
            <a:endParaRPr lang="en-US" dirty="0"/>
          </a:p>
        </p:txBody>
      </p:sp>
      <p:sp>
        <p:nvSpPr>
          <p:cNvPr id="4" name="Slide Number Placeholder 3"/>
          <p:cNvSpPr>
            <a:spLocks noGrp="1"/>
          </p:cNvSpPr>
          <p:nvPr>
            <p:ph type="sldNum" sz="quarter" idx="5"/>
          </p:nvPr>
        </p:nvSpPr>
        <p:spPr/>
        <p:txBody>
          <a:bodyPr/>
          <a:lstStyle/>
          <a:p>
            <a:fld id="{4AEBEC73-CA30-42D2-BBBA-855DD1A678F8}" type="slidenum">
              <a:rPr lang="en-US" smtClean="0"/>
              <a:t>1</a:t>
            </a:fld>
            <a:endParaRPr lang="en-US"/>
          </a:p>
        </p:txBody>
      </p:sp>
    </p:spTree>
    <p:extLst>
      <p:ext uri="{BB962C8B-B14F-4D97-AF65-F5344CB8AC3E}">
        <p14:creationId xmlns:p14="http://schemas.microsoft.com/office/powerpoint/2010/main" val="2458422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Looking ahead we have big plans for this project. We are thinking of adding more languages and also want to create a better levelling system. We also want to add an in-app compiler to code directly on our android platform.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10</a:t>
            </a:fld>
            <a:endParaRPr lang="en-US"/>
          </a:p>
        </p:txBody>
      </p:sp>
    </p:spTree>
    <p:extLst>
      <p:ext uri="{BB962C8B-B14F-4D97-AF65-F5344CB8AC3E}">
        <p14:creationId xmlns:p14="http://schemas.microsoft.com/office/powerpoint/2010/main" val="69019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kern="100" dirty="0">
                <a:effectLst/>
                <a:latin typeface="Arial" panose="020B0604020202020204" pitchFamily="34" charset="0"/>
                <a:ea typeface="Calibri" panose="020F0502020204030204" pitchFamily="34" charset="0"/>
                <a:cs typeface="Times New Roman" panose="02020603050405020304" pitchFamily="18" charset="0"/>
              </a:rPr>
              <a:t>This project has been an incredible learning experience. By working together, we transformed a vision into a interactive learning experience. I would like to thank my team for all the efforts.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11</a:t>
            </a:fld>
            <a:endParaRPr lang="en-US"/>
          </a:p>
        </p:txBody>
      </p:sp>
    </p:spTree>
    <p:extLst>
      <p:ext uri="{BB962C8B-B14F-4D97-AF65-F5344CB8AC3E}">
        <p14:creationId xmlns:p14="http://schemas.microsoft.com/office/powerpoint/2010/main" val="485725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rial" panose="020B0604020202020204" pitchFamily="34" charset="0"/>
                <a:ea typeface="Calibri" panose="020F0502020204030204" pitchFamily="34" charset="0"/>
                <a:cs typeface="Times New Roman" panose="02020603050405020304" pitchFamily="18" charset="0"/>
              </a:rPr>
              <a:t> We also appreciate all the feedbacks from everyone. Thank You</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12</a:t>
            </a:fld>
            <a:endParaRPr lang="en-US"/>
          </a:p>
        </p:txBody>
      </p:sp>
    </p:spTree>
    <p:extLst>
      <p:ext uri="{BB962C8B-B14F-4D97-AF65-F5344CB8AC3E}">
        <p14:creationId xmlns:p14="http://schemas.microsoft.com/office/powerpoint/2010/main" val="380519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Goal was straightforward. We wanted to make learning programming fun and easy. We also wanted to test our limits in the field of software development by challenging ourselves with newer problems</a:t>
            </a:r>
            <a:endParaRPr lang="en-US" dirty="0"/>
          </a:p>
        </p:txBody>
      </p:sp>
      <p:sp>
        <p:nvSpPr>
          <p:cNvPr id="4" name="Slide Number Placeholder 3"/>
          <p:cNvSpPr>
            <a:spLocks noGrp="1"/>
          </p:cNvSpPr>
          <p:nvPr>
            <p:ph type="sldNum" sz="quarter" idx="5"/>
          </p:nvPr>
        </p:nvSpPr>
        <p:spPr/>
        <p:txBody>
          <a:bodyPr/>
          <a:lstStyle/>
          <a:p>
            <a:fld id="{4AEBEC73-CA30-42D2-BBBA-855DD1A678F8}" type="slidenum">
              <a:rPr lang="en-US" smtClean="0"/>
              <a:t>2</a:t>
            </a:fld>
            <a:endParaRPr lang="en-US"/>
          </a:p>
        </p:txBody>
      </p:sp>
    </p:spTree>
    <p:extLst>
      <p:ext uri="{BB962C8B-B14F-4D97-AF65-F5344CB8AC3E}">
        <p14:creationId xmlns:p14="http://schemas.microsoft.com/office/powerpoint/2010/main" val="377692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kern="100" dirty="0">
                <a:effectLst/>
                <a:latin typeface="Calibri" panose="020F0502020204030204" pitchFamily="34" charset="0"/>
                <a:ea typeface="Calibri" panose="020F0502020204030204" pitchFamily="34" charset="0"/>
                <a:cs typeface="Times New Roman" panose="02020603050405020304" pitchFamily="18" charset="0"/>
              </a:rPr>
              <a:t>Lets introduce our learning app. Learn to code: a handy tool for students, beginners or anyone interested to start the journey of programming. It runs on flutter, a cool framework from google that makes creating apps on android and </a:t>
            </a:r>
            <a:r>
              <a:rPr lang="en-GB" sz="1200" kern="100" dirty="0" err="1">
                <a:effectLst/>
                <a:latin typeface="Calibri" panose="020F0502020204030204" pitchFamily="34" charset="0"/>
                <a:ea typeface="Calibri" panose="020F0502020204030204" pitchFamily="34" charset="0"/>
                <a:cs typeface="Times New Roman" panose="02020603050405020304" pitchFamily="18" charset="0"/>
              </a:rPr>
              <a:t>ios</a:t>
            </a:r>
            <a:r>
              <a:rPr lang="en-GB" sz="1200" kern="100" dirty="0">
                <a:effectLst/>
                <a:latin typeface="Calibri" panose="020F0502020204030204" pitchFamily="34" charset="0"/>
                <a:ea typeface="Calibri" panose="020F0502020204030204" pitchFamily="34" charset="0"/>
                <a:cs typeface="Times New Roman" panose="02020603050405020304" pitchFamily="18" charset="0"/>
              </a:rPr>
              <a:t> both interactive and enjoyable.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3</a:t>
            </a:fld>
            <a:endParaRPr lang="en-US"/>
          </a:p>
        </p:txBody>
      </p:sp>
    </p:spTree>
    <p:extLst>
      <p:ext uri="{BB962C8B-B14F-4D97-AF65-F5344CB8AC3E}">
        <p14:creationId xmlns:p14="http://schemas.microsoft.com/office/powerpoint/2010/main" val="189960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core of our app is its mechanics. Learning becomes a game: an interactive adventure that blends fun and education seamlessly. Firestore, our backend wizard secures and manages information in real time while dynamic statistics keeps tab on the users growth.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4</a:t>
            </a:fld>
            <a:endParaRPr lang="en-US"/>
          </a:p>
        </p:txBody>
      </p:sp>
    </p:spTree>
    <p:extLst>
      <p:ext uri="{BB962C8B-B14F-4D97-AF65-F5344CB8AC3E}">
        <p14:creationId xmlns:p14="http://schemas.microsoft.com/office/powerpoint/2010/main" val="206982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showcase the stars of the show. The features. Animated User interface always elevates the learning journey. Creating new accounts and Signing in is also very easy thanks to Google's one tap sign in.</a:t>
            </a:r>
            <a:endParaRPr lang="en-US" dirty="0"/>
          </a:p>
        </p:txBody>
      </p:sp>
      <p:sp>
        <p:nvSpPr>
          <p:cNvPr id="4" name="Slide Number Placeholder 3"/>
          <p:cNvSpPr>
            <a:spLocks noGrp="1"/>
          </p:cNvSpPr>
          <p:nvPr>
            <p:ph type="sldNum" sz="quarter" idx="5"/>
          </p:nvPr>
        </p:nvSpPr>
        <p:spPr/>
        <p:txBody>
          <a:bodyPr/>
          <a:lstStyle/>
          <a:p>
            <a:fld id="{4AEBEC73-CA30-42D2-BBBA-855DD1A678F8}" type="slidenum">
              <a:rPr lang="en-US" smtClean="0"/>
              <a:t>5</a:t>
            </a:fld>
            <a:endParaRPr lang="en-US"/>
          </a:p>
        </p:txBody>
      </p:sp>
    </p:spTree>
    <p:extLst>
      <p:ext uri="{BB962C8B-B14F-4D97-AF65-F5344CB8AC3E}">
        <p14:creationId xmlns:p14="http://schemas.microsoft.com/office/powerpoint/2010/main" val="3700179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 can also explore various stages based on their skill levels. So even if you are a pro at coding, our app will still have something to offer. Personalization is also a key. Customization of profiles and settings are effortless for users.</a:t>
            </a:r>
            <a:endParaRPr lang="en-US" dirty="0"/>
          </a:p>
        </p:txBody>
      </p:sp>
      <p:sp>
        <p:nvSpPr>
          <p:cNvPr id="4" name="Slide Number Placeholder 3"/>
          <p:cNvSpPr>
            <a:spLocks noGrp="1"/>
          </p:cNvSpPr>
          <p:nvPr>
            <p:ph type="sldNum" sz="quarter" idx="5"/>
          </p:nvPr>
        </p:nvSpPr>
        <p:spPr/>
        <p:txBody>
          <a:bodyPr/>
          <a:lstStyle/>
          <a:p>
            <a:fld id="{4AEBEC73-CA30-42D2-BBBA-855DD1A678F8}" type="slidenum">
              <a:rPr lang="en-US" smtClean="0"/>
              <a:t>6</a:t>
            </a:fld>
            <a:endParaRPr lang="en-US"/>
          </a:p>
        </p:txBody>
      </p:sp>
    </p:spTree>
    <p:extLst>
      <p:ext uri="{BB962C8B-B14F-4D97-AF65-F5344CB8AC3E}">
        <p14:creationId xmlns:p14="http://schemas.microsoft.com/office/powerpoint/2010/main" val="95502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Now we get into the tech stuff. As we said before we used flutter framework to ensure our app runs smoothly across various devices. Firestore authentication and storage ensure security and reliability. We used various types of widgets. A LOT OF WIDGETS. And all of this was written in Dart: flutters own programming language.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7</a:t>
            </a:fld>
            <a:endParaRPr lang="en-US"/>
          </a:p>
        </p:txBody>
      </p:sp>
    </p:spTree>
    <p:extLst>
      <p:ext uri="{BB962C8B-B14F-4D97-AF65-F5344CB8AC3E}">
        <p14:creationId xmlns:p14="http://schemas.microsoft.com/office/powerpoint/2010/main" val="3673232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Every Project comes with its own set of challenges. Syncing animations and balancing the amount of widgets are some of them. Using graphs in our app was also quite challenging as it is one of the newest edition to flutter. Data security was also our biggest concern.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AEBEC73-CA30-42D2-BBBA-855DD1A678F8}" type="slidenum">
              <a:rPr lang="en-US" smtClean="0"/>
              <a:t>8</a:t>
            </a:fld>
            <a:endParaRPr lang="en-US"/>
          </a:p>
        </p:txBody>
      </p:sp>
    </p:spTree>
    <p:extLst>
      <p:ext uri="{BB962C8B-B14F-4D97-AF65-F5344CB8AC3E}">
        <p14:creationId xmlns:p14="http://schemas.microsoft.com/office/powerpoint/2010/main" val="386031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Every challenge comes with learnings. We learned how to effectively collaborate on larger projects while also learning a new language. Getting the hang of managing and securing data was also a big accomplishment.</a:t>
            </a:r>
            <a:endParaRPr lang="en-US" dirty="0"/>
          </a:p>
        </p:txBody>
      </p:sp>
      <p:sp>
        <p:nvSpPr>
          <p:cNvPr id="4" name="Slide Number Placeholder 3"/>
          <p:cNvSpPr>
            <a:spLocks noGrp="1"/>
          </p:cNvSpPr>
          <p:nvPr>
            <p:ph type="sldNum" sz="quarter" idx="5"/>
          </p:nvPr>
        </p:nvSpPr>
        <p:spPr/>
        <p:txBody>
          <a:bodyPr/>
          <a:lstStyle/>
          <a:p>
            <a:fld id="{4AEBEC73-CA30-42D2-BBBA-855DD1A678F8}" type="slidenum">
              <a:rPr lang="en-US" smtClean="0"/>
              <a:t>9</a:t>
            </a:fld>
            <a:endParaRPr lang="en-US"/>
          </a:p>
        </p:txBody>
      </p:sp>
    </p:spTree>
    <p:extLst>
      <p:ext uri="{BB962C8B-B14F-4D97-AF65-F5344CB8AC3E}">
        <p14:creationId xmlns:p14="http://schemas.microsoft.com/office/powerpoint/2010/main" val="4008630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gif"/><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2">
            <a:extLst>
              <a:ext uri="{FF2B5EF4-FFF2-40B4-BE49-F238E27FC236}">
                <a16:creationId xmlns:a16="http://schemas.microsoft.com/office/drawing/2014/main" id="{1B03A6C6-7242-4F62-B31A-F22670B065B3}"/>
              </a:ext>
            </a:extLst>
          </p:cNvPr>
          <p:cNvSpPr/>
          <p:nvPr/>
        </p:nvSpPr>
        <p:spPr>
          <a:xfrm>
            <a:off x="3609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41000"/>
            </a:blip>
            <a:stretch>
              <a:fillRect l="-20312" r="-20312"/>
            </a:stretch>
          </a:blipFill>
        </p:spPr>
        <p:txBody>
          <a:bodyPr/>
          <a:lstStyle/>
          <a:p>
            <a:endParaRPr lang="en-US"/>
          </a:p>
        </p:txBody>
      </p:sp>
      <p:sp>
        <p:nvSpPr>
          <p:cNvPr id="4" name="AnimateBox"/>
          <p:cNvSpPr/>
          <p:nvPr/>
        </p:nvSpPr>
        <p:spPr>
          <a:xfrm>
            <a:off x="0" y="0"/>
            <a:ext cx="3086100" cy="10287000"/>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6" name="TextBox 6"/>
          <p:cNvSpPr txBox="1"/>
          <p:nvPr/>
        </p:nvSpPr>
        <p:spPr>
          <a:xfrm>
            <a:off x="3648322" y="183151"/>
            <a:ext cx="9458078" cy="1306640"/>
          </a:xfrm>
          <a:prstGeom prst="rect">
            <a:avLst/>
          </a:prstGeom>
        </p:spPr>
        <p:txBody>
          <a:bodyPr wrap="square" lIns="0" tIns="0" rIns="0" bIns="0" rtlCol="0" anchor="t">
            <a:spAutoFit/>
          </a:bodyPr>
          <a:lstStyle/>
          <a:p>
            <a:pPr>
              <a:lnSpc>
                <a:spcPts val="11265"/>
              </a:lnSpc>
              <a:spcBef>
                <a:spcPct val="0"/>
              </a:spcBef>
            </a:pPr>
            <a:r>
              <a:rPr lang="en-GB" sz="8046" dirty="0">
                <a:solidFill>
                  <a:srgbClr val="000000"/>
                </a:solidFill>
                <a:latin typeface="Lato Bold"/>
              </a:rPr>
              <a:t>Learn-To-Code</a:t>
            </a:r>
            <a:endParaRPr lang="en-US" sz="8046" dirty="0">
              <a:solidFill>
                <a:srgbClr val="000000"/>
              </a:solidFill>
              <a:latin typeface="Lato Bold"/>
            </a:endParaRPr>
          </a:p>
        </p:txBody>
      </p:sp>
      <p:sp>
        <p:nvSpPr>
          <p:cNvPr id="7" name="TextBox 7"/>
          <p:cNvSpPr txBox="1"/>
          <p:nvPr/>
        </p:nvSpPr>
        <p:spPr>
          <a:xfrm>
            <a:off x="3648281" y="1262486"/>
            <a:ext cx="10991397" cy="1556195"/>
          </a:xfrm>
          <a:prstGeom prst="rect">
            <a:avLst/>
          </a:prstGeom>
        </p:spPr>
        <p:txBody>
          <a:bodyPr wrap="square" lIns="0" tIns="0" rIns="0" bIns="0" rtlCol="0" anchor="t">
            <a:spAutoFit/>
          </a:bodyPr>
          <a:lstStyle/>
          <a:p>
            <a:pPr>
              <a:lnSpc>
                <a:spcPts val="13343"/>
              </a:lnSpc>
              <a:spcBef>
                <a:spcPct val="0"/>
              </a:spcBef>
            </a:pPr>
            <a:r>
              <a:rPr lang="en-US" sz="6600" dirty="0">
                <a:solidFill>
                  <a:srgbClr val="593C8F"/>
                </a:solidFill>
                <a:latin typeface="League Spartan"/>
              </a:rPr>
              <a:t>Android App</a:t>
            </a:r>
          </a:p>
        </p:txBody>
      </p:sp>
      <p:sp>
        <p:nvSpPr>
          <p:cNvPr id="8" name="AutoShape 8"/>
          <p:cNvSpPr/>
          <p:nvPr/>
        </p:nvSpPr>
        <p:spPr>
          <a:xfrm flipV="1">
            <a:off x="3645506" y="2818681"/>
            <a:ext cx="11222813" cy="15924"/>
          </a:xfrm>
          <a:prstGeom prst="line">
            <a:avLst/>
          </a:prstGeom>
          <a:ln w="38100" cap="flat">
            <a:solidFill>
              <a:srgbClr val="000000"/>
            </a:solidFill>
            <a:prstDash val="solid"/>
            <a:headEnd type="none" w="sm" len="sm"/>
            <a:tailEnd type="none" w="sm" len="sm"/>
          </a:ln>
        </p:spPr>
        <p:txBody>
          <a:bodyPr/>
          <a:lstStyle/>
          <a:p>
            <a:endParaRPr lang="en-US"/>
          </a:p>
        </p:txBody>
      </p:sp>
      <p:sp>
        <p:nvSpPr>
          <p:cNvPr id="13" name="Rectangle: Diagonal Corners Snipped 12">
            <a:extLst>
              <a:ext uri="{FF2B5EF4-FFF2-40B4-BE49-F238E27FC236}">
                <a16:creationId xmlns:a16="http://schemas.microsoft.com/office/drawing/2014/main" id="{9AD91E88-25E6-48FD-A8AD-9F1CDB8161BC}"/>
              </a:ext>
            </a:extLst>
          </p:cNvPr>
          <p:cNvSpPr/>
          <p:nvPr/>
        </p:nvSpPr>
        <p:spPr>
          <a:xfrm>
            <a:off x="3645506" y="3106606"/>
            <a:ext cx="5498493" cy="6103922"/>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rgbClr val="593C8F"/>
                </a:solidFill>
                <a:latin typeface="League Spartan" panose="020B0604020202020204" charset="0"/>
                <a:cs typeface="Poppins" panose="00000500000000000000" pitchFamily="2" charset="0"/>
              </a:rPr>
              <a:t>Submitted</a:t>
            </a:r>
            <a:r>
              <a:rPr lang="en-US" sz="3600" b="1" dirty="0">
                <a:solidFill>
                  <a:srgbClr val="593C8F"/>
                </a:solidFill>
                <a:latin typeface="Poppins" panose="00000500000000000000" pitchFamily="2" charset="0"/>
                <a:cs typeface="Poppins" panose="00000500000000000000" pitchFamily="2" charset="0"/>
              </a:rPr>
              <a:t> By</a:t>
            </a:r>
          </a:p>
          <a:p>
            <a:pPr algn="ctr"/>
            <a:endParaRPr lang="en-US" sz="3600" b="1" u="sng" dirty="0">
              <a:solidFill>
                <a:schemeClr val="tx1"/>
              </a:solidFill>
              <a:latin typeface="Poppins" panose="00000500000000000000" pitchFamily="2" charset="0"/>
              <a:cs typeface="Poppins" panose="00000500000000000000" pitchFamily="2" charset="0"/>
            </a:endParaRPr>
          </a:p>
          <a:p>
            <a:r>
              <a:rPr lang="en-US" sz="2600" dirty="0">
                <a:solidFill>
                  <a:schemeClr val="tx1"/>
                </a:solidFill>
                <a:latin typeface="Poppins" panose="00000500000000000000" pitchFamily="2" charset="0"/>
                <a:ea typeface="Lato Bold" panose="020B0604020202020204" charset="0"/>
                <a:cs typeface="Poppins" panose="00000500000000000000" pitchFamily="2" charset="0"/>
              </a:rPr>
              <a:t>Suchana Biswas Cheity</a:t>
            </a:r>
          </a:p>
          <a:p>
            <a:r>
              <a:rPr lang="en-US" sz="2600" dirty="0">
                <a:solidFill>
                  <a:schemeClr val="tx1"/>
                </a:solidFill>
                <a:latin typeface="Poppins" panose="00000500000000000000" pitchFamily="2" charset="0"/>
                <a:cs typeface="Poppins" panose="00000500000000000000" pitchFamily="2" charset="0"/>
              </a:rPr>
              <a:t>ID: 200212003010</a:t>
            </a:r>
          </a:p>
          <a:p>
            <a:endParaRPr lang="en-US" sz="2600" dirty="0">
              <a:solidFill>
                <a:schemeClr val="tx1"/>
              </a:solidFill>
              <a:latin typeface="Poppins" panose="00000500000000000000" pitchFamily="2" charset="0"/>
              <a:cs typeface="Poppins" panose="00000500000000000000" pitchFamily="2" charset="0"/>
            </a:endParaRPr>
          </a:p>
          <a:p>
            <a:r>
              <a:rPr lang="en-US" sz="2600" dirty="0">
                <a:solidFill>
                  <a:schemeClr val="tx1"/>
                </a:solidFill>
                <a:latin typeface="Poppins" panose="00000500000000000000" pitchFamily="2" charset="0"/>
                <a:ea typeface="Lato Bold" panose="020B0604020202020204" charset="0"/>
                <a:cs typeface="Poppins" panose="00000500000000000000" pitchFamily="2" charset="0"/>
              </a:rPr>
              <a:t>Sormila Akter Tithy</a:t>
            </a:r>
          </a:p>
          <a:p>
            <a:r>
              <a:rPr lang="en-US" sz="2600" dirty="0">
                <a:solidFill>
                  <a:schemeClr val="tx1"/>
                </a:solidFill>
                <a:latin typeface="Poppins" panose="00000500000000000000" pitchFamily="2" charset="0"/>
                <a:cs typeface="Poppins" panose="00000500000000000000" pitchFamily="2" charset="0"/>
              </a:rPr>
              <a:t>ID: 20212015010</a:t>
            </a:r>
          </a:p>
          <a:p>
            <a:endParaRPr lang="en-US" sz="2600" dirty="0">
              <a:solidFill>
                <a:schemeClr val="tx1"/>
              </a:solidFill>
              <a:latin typeface="Poppins" panose="00000500000000000000" pitchFamily="2" charset="0"/>
              <a:cs typeface="Poppins" panose="00000500000000000000" pitchFamily="2" charset="0"/>
            </a:endParaRPr>
          </a:p>
          <a:p>
            <a:r>
              <a:rPr lang="en-US" sz="2600" dirty="0">
                <a:solidFill>
                  <a:schemeClr val="tx1"/>
                </a:solidFill>
                <a:latin typeface="Poppins" panose="00000500000000000000" pitchFamily="2" charset="0"/>
                <a:ea typeface="Lato Bold" panose="020B0604020202020204" charset="0"/>
                <a:cs typeface="Poppins" panose="00000500000000000000" pitchFamily="2" charset="0"/>
              </a:rPr>
              <a:t>Jarin Anjum Tisha</a:t>
            </a:r>
          </a:p>
          <a:p>
            <a:r>
              <a:rPr lang="en-US" sz="2600" dirty="0">
                <a:solidFill>
                  <a:schemeClr val="tx1"/>
                </a:solidFill>
                <a:latin typeface="Poppins" panose="00000500000000000000" pitchFamily="2" charset="0"/>
                <a:cs typeface="Poppins" panose="00000500000000000000" pitchFamily="2" charset="0"/>
              </a:rPr>
              <a:t>ID: 200212019010</a:t>
            </a:r>
          </a:p>
          <a:p>
            <a:endParaRPr lang="en-US" sz="2600" dirty="0">
              <a:solidFill>
                <a:schemeClr val="tx1"/>
              </a:solidFill>
              <a:latin typeface="Poppins" panose="00000500000000000000" pitchFamily="2" charset="0"/>
              <a:cs typeface="Poppins" panose="00000500000000000000" pitchFamily="2" charset="0"/>
            </a:endParaRPr>
          </a:p>
          <a:p>
            <a:r>
              <a:rPr lang="en-US" sz="2600" dirty="0">
                <a:solidFill>
                  <a:schemeClr val="tx1"/>
                </a:solidFill>
                <a:latin typeface="Poppins" panose="00000500000000000000" pitchFamily="2" charset="0"/>
                <a:ea typeface="Lato Bold" panose="020B0604020202020204" charset="0"/>
                <a:cs typeface="Poppins" panose="00000500000000000000" pitchFamily="2" charset="0"/>
              </a:rPr>
              <a:t>MD. Nahid Hasan</a:t>
            </a:r>
          </a:p>
          <a:p>
            <a:r>
              <a:rPr lang="en-US" sz="2600" dirty="0">
                <a:solidFill>
                  <a:schemeClr val="tx1"/>
                </a:solidFill>
                <a:latin typeface="Poppins" panose="00000500000000000000" pitchFamily="2" charset="0"/>
                <a:cs typeface="Poppins" panose="00000500000000000000" pitchFamily="2" charset="0"/>
              </a:rPr>
              <a:t>ID: 20212041010</a:t>
            </a:r>
          </a:p>
        </p:txBody>
      </p:sp>
      <p:sp>
        <p:nvSpPr>
          <p:cNvPr id="14" name="Rectangle: Diagonal Corners Snipped 13">
            <a:extLst>
              <a:ext uri="{FF2B5EF4-FFF2-40B4-BE49-F238E27FC236}">
                <a16:creationId xmlns:a16="http://schemas.microsoft.com/office/drawing/2014/main" id="{CA34B676-7C90-43A5-90B4-14AFC259224A}"/>
              </a:ext>
            </a:extLst>
          </p:cNvPr>
          <p:cNvSpPr/>
          <p:nvPr/>
        </p:nvSpPr>
        <p:spPr>
          <a:xfrm>
            <a:off x="9247428" y="3188251"/>
            <a:ext cx="5620892" cy="6022277"/>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FF814254-5AFC-4591-9720-F196D644AF5A}"/>
              </a:ext>
            </a:extLst>
          </p:cNvPr>
          <p:cNvSpPr txBox="1"/>
          <p:nvPr/>
        </p:nvSpPr>
        <p:spPr>
          <a:xfrm>
            <a:off x="9726108" y="3467100"/>
            <a:ext cx="4370892" cy="3877985"/>
          </a:xfrm>
          <a:prstGeom prst="rect">
            <a:avLst/>
          </a:prstGeom>
          <a:noFill/>
        </p:spPr>
        <p:txBody>
          <a:bodyPr wrap="square" rtlCol="0">
            <a:spAutoFit/>
          </a:bodyPr>
          <a:lstStyle/>
          <a:p>
            <a:r>
              <a:rPr lang="en-US" sz="3600" b="1" dirty="0">
                <a:solidFill>
                  <a:srgbClr val="593C8F"/>
                </a:solidFill>
                <a:latin typeface="League Spartan" panose="020B0604020202020204" charset="0"/>
                <a:cs typeface="Poppins" panose="00000500000000000000" pitchFamily="2" charset="0"/>
              </a:rPr>
              <a:t>Submitted</a:t>
            </a:r>
            <a:r>
              <a:rPr lang="en-US" sz="3600" b="1" dirty="0">
                <a:solidFill>
                  <a:srgbClr val="593C8F"/>
                </a:solidFill>
                <a:latin typeface="Poppins" panose="00000500000000000000" pitchFamily="2" charset="0"/>
                <a:cs typeface="Poppins" panose="00000500000000000000" pitchFamily="2" charset="0"/>
              </a:rPr>
              <a:t> To</a:t>
            </a:r>
          </a:p>
          <a:p>
            <a:endParaRPr lang="en-US" sz="2800" b="1" u="sng" dirty="0">
              <a:solidFill>
                <a:schemeClr val="tx1"/>
              </a:solidFill>
              <a:latin typeface="Poppins" panose="00000500000000000000" pitchFamily="2" charset="0"/>
              <a:cs typeface="Poppins" panose="00000500000000000000" pitchFamily="2" charset="0"/>
            </a:endParaRPr>
          </a:p>
          <a:p>
            <a:r>
              <a:rPr lang="en-US" sz="2600" dirty="0">
                <a:latin typeface="Poppins" panose="00000500000000000000" pitchFamily="2" charset="0"/>
                <a:ea typeface="Lato Bold" panose="020B0604020202020204" charset="0"/>
                <a:cs typeface="Poppins" panose="00000500000000000000" pitchFamily="2" charset="0"/>
              </a:rPr>
              <a:t>Md. Mazharul Islam</a:t>
            </a:r>
          </a:p>
          <a:p>
            <a:endParaRPr lang="en-US" sz="2600" dirty="0">
              <a:solidFill>
                <a:schemeClr val="tx1"/>
              </a:solidFill>
              <a:latin typeface="Poppins" panose="00000500000000000000" pitchFamily="2" charset="0"/>
              <a:ea typeface="Lato Bold" panose="020B0604020202020204" charset="0"/>
              <a:cs typeface="Poppins" panose="00000500000000000000" pitchFamily="2" charset="0"/>
            </a:endParaRPr>
          </a:p>
          <a:p>
            <a:r>
              <a:rPr lang="en-US" sz="2600" dirty="0">
                <a:latin typeface="Poppins" panose="00000500000000000000" pitchFamily="2" charset="0"/>
                <a:cs typeface="Poppins" panose="00000500000000000000" pitchFamily="2" charset="0"/>
              </a:rPr>
              <a:t>Lecturer</a:t>
            </a:r>
            <a:endParaRPr lang="en-US" sz="2600" dirty="0">
              <a:solidFill>
                <a:schemeClr val="tx1"/>
              </a:solidFill>
              <a:latin typeface="Poppins" panose="00000500000000000000" pitchFamily="2" charset="0"/>
              <a:cs typeface="Poppins" panose="00000500000000000000" pitchFamily="2" charset="0"/>
            </a:endParaRPr>
          </a:p>
          <a:p>
            <a:r>
              <a:rPr lang="en-US" sz="2600" dirty="0">
                <a:solidFill>
                  <a:schemeClr val="tx1"/>
                </a:solidFill>
                <a:latin typeface="Poppins" panose="00000500000000000000" pitchFamily="2" charset="0"/>
                <a:cs typeface="Poppins" panose="00000500000000000000" pitchFamily="2" charset="0"/>
              </a:rPr>
              <a:t>Department of CSE</a:t>
            </a:r>
          </a:p>
          <a:p>
            <a:endParaRPr lang="en-US" sz="2600" dirty="0">
              <a:solidFill>
                <a:schemeClr val="tx1"/>
              </a:solidFill>
              <a:latin typeface="Poppins" panose="00000500000000000000" pitchFamily="2" charset="0"/>
              <a:cs typeface="Poppins" panose="00000500000000000000" pitchFamily="2" charset="0"/>
            </a:endParaRPr>
          </a:p>
          <a:p>
            <a:r>
              <a:rPr lang="en-US" sz="2600" dirty="0">
                <a:solidFill>
                  <a:schemeClr val="tx1"/>
                </a:solidFill>
                <a:latin typeface="Poppins" panose="00000500000000000000" pitchFamily="2" charset="0"/>
                <a:cs typeface="Poppins" panose="00000500000000000000" pitchFamily="2" charset="0"/>
              </a:rPr>
              <a:t>North Western University,</a:t>
            </a:r>
          </a:p>
          <a:p>
            <a:r>
              <a:rPr lang="en-US" sz="2600" dirty="0">
                <a:solidFill>
                  <a:schemeClr val="tx1"/>
                </a:solidFill>
                <a:latin typeface="Poppins" panose="00000500000000000000" pitchFamily="2" charset="0"/>
                <a:cs typeface="Poppins" panose="00000500000000000000" pitchFamily="2" charset="0"/>
              </a:rPr>
              <a:t>Khulna</a:t>
            </a:r>
          </a:p>
        </p:txBody>
      </p:sp>
      <p:sp>
        <p:nvSpPr>
          <p:cNvPr id="24" name="Freeform 9">
            <a:extLst>
              <a:ext uri="{FF2B5EF4-FFF2-40B4-BE49-F238E27FC236}">
                <a16:creationId xmlns:a16="http://schemas.microsoft.com/office/drawing/2014/main" id="{38692672-3E0C-4BFD-8AD7-DEB2181764D5}"/>
              </a:ext>
            </a:extLst>
          </p:cNvPr>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4">
              <a:alphaModFix amt="37000"/>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86015"/>
            <a:ext cx="9499600" cy="10467826"/>
            <a:chOff x="0" y="-47625"/>
            <a:chExt cx="2501952" cy="2756958"/>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txBody>
            <a:bodyPr/>
            <a:lstStyle/>
            <a:p>
              <a:endParaRPr lang="en-US" dirty="0"/>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6417963" cy="738238"/>
          </a:xfrm>
          <a:prstGeom prst="rect">
            <a:avLst/>
          </a:prstGeom>
        </p:spPr>
        <p:txBody>
          <a:bodyPr lIns="0" tIns="0" rIns="0" bIns="0" rtlCol="0" anchor="t">
            <a:spAutoFit/>
          </a:bodyPr>
          <a:lstStyle/>
          <a:p>
            <a:pPr>
              <a:lnSpc>
                <a:spcPts val="6018"/>
              </a:lnSpc>
              <a:spcBef>
                <a:spcPct val="0"/>
              </a:spcBef>
            </a:pPr>
            <a:r>
              <a:rPr lang="en-GB" sz="4298" dirty="0">
                <a:solidFill>
                  <a:srgbClr val="FFFFFF"/>
                </a:solidFill>
                <a:latin typeface="League Spartan"/>
              </a:rPr>
              <a:t>E</a:t>
            </a:r>
            <a:r>
              <a:rPr lang="en-US" sz="4298" dirty="0">
                <a:solidFill>
                  <a:srgbClr val="FFFFFF"/>
                </a:solidFill>
                <a:latin typeface="League Spartan"/>
              </a:rPr>
              <a:t>NHANCEMENTS</a:t>
            </a:r>
          </a:p>
        </p:txBody>
      </p:sp>
      <p:sp>
        <p:nvSpPr>
          <p:cNvPr id="6" name="AutoShape 6"/>
          <p:cNvSpPr/>
          <p:nvPr/>
        </p:nvSpPr>
        <p:spPr>
          <a:xfrm flipV="1">
            <a:off x="1029792" y="2234146"/>
            <a:ext cx="4990008" cy="17961"/>
          </a:xfrm>
          <a:prstGeom prst="line">
            <a:avLst/>
          </a:prstGeom>
          <a:ln w="38100" cap="flat">
            <a:solidFill>
              <a:srgbClr val="FFFFFF"/>
            </a:solidFill>
            <a:prstDash val="solid"/>
            <a:headEnd type="none" w="sm" len="sm"/>
            <a:tailEnd type="none" w="sm" len="sm"/>
          </a:ln>
        </p:spPr>
        <p:txBody>
          <a:bodyPr/>
          <a:lstStyle/>
          <a:p>
            <a:endParaRPr lang="en-US"/>
          </a:p>
        </p:txBody>
      </p:sp>
      <p:sp>
        <p:nvSpPr>
          <p:cNvPr id="12" name="TextBox 12"/>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FFFFFF"/>
                </a:solidFill>
                <a:latin typeface="Lato Bold"/>
              </a:rPr>
              <a:t>FUTURE </a:t>
            </a:r>
          </a:p>
        </p:txBody>
      </p:sp>
      <p:sp>
        <p:nvSpPr>
          <p:cNvPr id="13" name="TextBox 13"/>
          <p:cNvSpPr txBox="1"/>
          <p:nvPr/>
        </p:nvSpPr>
        <p:spPr>
          <a:xfrm>
            <a:off x="1024708" y="2895601"/>
            <a:ext cx="5909491" cy="923330"/>
          </a:xfrm>
          <a:prstGeom prst="rect">
            <a:avLst/>
          </a:prstGeom>
        </p:spPr>
        <p:txBody>
          <a:bodyPr wrap="square" lIns="0" tIns="0" rIns="0" bIns="0" rtlCol="0" anchor="t">
            <a:spAutoFit/>
          </a:bodyPr>
          <a:lstStyle/>
          <a:p>
            <a:pPr>
              <a:lnSpc>
                <a:spcPts val="2448"/>
              </a:lnSpc>
              <a:spcBef>
                <a:spcPct val="0"/>
              </a:spcBef>
            </a:pPr>
            <a:r>
              <a:rPr lang="en-GB" sz="2000" b="1" dirty="0">
                <a:solidFill>
                  <a:srgbClr val="FFFFFF"/>
                </a:solidFill>
                <a:latin typeface="Poppins"/>
              </a:rPr>
              <a:t>More Language support</a:t>
            </a:r>
            <a:r>
              <a:rPr lang="en-GB" sz="2000" dirty="0">
                <a:solidFill>
                  <a:srgbClr val="FFFFFF"/>
                </a:solidFill>
                <a:latin typeface="Poppins"/>
              </a:rPr>
              <a:t>: We want to add more languages other than C++ in the near future such as Python and Java.</a:t>
            </a:r>
            <a:endParaRPr lang="en-US" sz="2000" dirty="0">
              <a:solidFill>
                <a:srgbClr val="FFFFFF"/>
              </a:solidFill>
              <a:latin typeface="Poppins"/>
            </a:endParaRPr>
          </a:p>
        </p:txBody>
      </p:sp>
      <p:sp>
        <p:nvSpPr>
          <p:cNvPr id="14" name="TextBox 14"/>
          <p:cNvSpPr txBox="1"/>
          <p:nvPr/>
        </p:nvSpPr>
        <p:spPr>
          <a:xfrm>
            <a:off x="1024709" y="4426050"/>
            <a:ext cx="5909490" cy="923330"/>
          </a:xfrm>
          <a:prstGeom prst="rect">
            <a:avLst/>
          </a:prstGeom>
        </p:spPr>
        <p:txBody>
          <a:bodyPr wrap="square" lIns="0" tIns="0" rIns="0" bIns="0" rtlCol="0" anchor="t">
            <a:spAutoFit/>
          </a:bodyPr>
          <a:lstStyle/>
          <a:p>
            <a:pPr>
              <a:lnSpc>
                <a:spcPts val="2448"/>
              </a:lnSpc>
              <a:spcBef>
                <a:spcPct val="0"/>
              </a:spcBef>
            </a:pPr>
            <a:r>
              <a:rPr lang="en-GB" sz="2000" b="1" dirty="0">
                <a:solidFill>
                  <a:srgbClr val="FFFFFF"/>
                </a:solidFill>
                <a:latin typeface="Poppins"/>
              </a:rPr>
              <a:t>Level</a:t>
            </a:r>
            <a:r>
              <a:rPr lang="en-GB" sz="2000" dirty="0">
                <a:solidFill>
                  <a:srgbClr val="FFFFFF"/>
                </a:solidFill>
                <a:latin typeface="Poppins"/>
              </a:rPr>
              <a:t> </a:t>
            </a:r>
            <a:r>
              <a:rPr lang="en-GB" sz="2000" b="1" dirty="0">
                <a:solidFill>
                  <a:srgbClr val="FFFFFF"/>
                </a:solidFill>
                <a:latin typeface="Poppins"/>
              </a:rPr>
              <a:t>Progression</a:t>
            </a:r>
            <a:r>
              <a:rPr lang="en-GB" sz="2000" dirty="0">
                <a:solidFill>
                  <a:srgbClr val="FFFFFF"/>
                </a:solidFill>
                <a:latin typeface="Poppins"/>
              </a:rPr>
              <a:t>: A system where players can level up, unlocking new challenges and rewards.</a:t>
            </a:r>
            <a:endParaRPr lang="en-US" sz="2000" dirty="0">
              <a:solidFill>
                <a:srgbClr val="FFFFFF"/>
              </a:solidFill>
              <a:latin typeface="Poppins"/>
            </a:endParaRPr>
          </a:p>
        </p:txBody>
      </p:sp>
      <p:sp>
        <p:nvSpPr>
          <p:cNvPr id="15" name="TextBox 14">
            <a:extLst>
              <a:ext uri="{FF2B5EF4-FFF2-40B4-BE49-F238E27FC236}">
                <a16:creationId xmlns:a16="http://schemas.microsoft.com/office/drawing/2014/main" id="{1ADA03EC-E5AD-4ADF-AB17-320A1AC6859E}"/>
              </a:ext>
            </a:extLst>
          </p:cNvPr>
          <p:cNvSpPr txBox="1"/>
          <p:nvPr/>
        </p:nvSpPr>
        <p:spPr>
          <a:xfrm>
            <a:off x="1024708" y="5956499"/>
            <a:ext cx="5909489" cy="615553"/>
          </a:xfrm>
          <a:prstGeom prst="rect">
            <a:avLst/>
          </a:prstGeom>
        </p:spPr>
        <p:txBody>
          <a:bodyPr wrap="square" lIns="0" tIns="0" rIns="0" bIns="0" rtlCol="0" anchor="t">
            <a:spAutoFit/>
          </a:bodyPr>
          <a:lstStyle/>
          <a:p>
            <a:pPr>
              <a:lnSpc>
                <a:spcPts val="2448"/>
              </a:lnSpc>
              <a:spcBef>
                <a:spcPct val="0"/>
              </a:spcBef>
            </a:pPr>
            <a:r>
              <a:rPr lang="en-GB" sz="2000" b="1" dirty="0">
                <a:solidFill>
                  <a:srgbClr val="FFFFFF"/>
                </a:solidFill>
                <a:latin typeface="Poppins"/>
              </a:rPr>
              <a:t>Built in Compiler </a:t>
            </a:r>
            <a:r>
              <a:rPr lang="en-GB" sz="2000" dirty="0">
                <a:solidFill>
                  <a:srgbClr val="FFFFFF"/>
                </a:solidFill>
                <a:latin typeface="Poppins"/>
              </a:rPr>
              <a:t>: An in-app compiler will help user to code real time in the app. </a:t>
            </a:r>
            <a:endParaRPr lang="en-US" sz="2000" dirty="0">
              <a:solidFill>
                <a:srgbClr val="FFFFFF"/>
              </a:solidFill>
              <a:latin typeface="Poppins"/>
            </a:endParaRPr>
          </a:p>
        </p:txBody>
      </p:sp>
      <p:sp>
        <p:nvSpPr>
          <p:cNvPr id="17" name="TextBox 14">
            <a:extLst>
              <a:ext uri="{FF2B5EF4-FFF2-40B4-BE49-F238E27FC236}">
                <a16:creationId xmlns:a16="http://schemas.microsoft.com/office/drawing/2014/main" id="{EF75D2AF-5E49-413D-BF0B-7F83A109221A}"/>
              </a:ext>
            </a:extLst>
          </p:cNvPr>
          <p:cNvSpPr txBox="1"/>
          <p:nvPr/>
        </p:nvSpPr>
        <p:spPr>
          <a:xfrm>
            <a:off x="1024708" y="7197393"/>
            <a:ext cx="5861891" cy="923330"/>
          </a:xfrm>
          <a:prstGeom prst="rect">
            <a:avLst/>
          </a:prstGeom>
        </p:spPr>
        <p:txBody>
          <a:bodyPr wrap="square" lIns="0" tIns="0" rIns="0" bIns="0" rtlCol="0" anchor="t">
            <a:spAutoFit/>
          </a:bodyPr>
          <a:lstStyle/>
          <a:p>
            <a:pPr>
              <a:lnSpc>
                <a:spcPts val="2448"/>
              </a:lnSpc>
              <a:spcBef>
                <a:spcPct val="0"/>
              </a:spcBef>
            </a:pPr>
            <a:r>
              <a:rPr lang="en-GB" sz="2000" b="1" dirty="0">
                <a:solidFill>
                  <a:srgbClr val="FFFFFF"/>
                </a:solidFill>
                <a:latin typeface="Poppins"/>
              </a:rPr>
              <a:t>Better profiling</a:t>
            </a:r>
            <a:r>
              <a:rPr lang="en-GB" sz="2000" dirty="0">
                <a:solidFill>
                  <a:srgbClr val="FFFFFF"/>
                </a:solidFill>
                <a:latin typeface="Poppins"/>
              </a:rPr>
              <a:t>: A better and interactive profile system will help users engage with other programmers.</a:t>
            </a:r>
            <a:endParaRPr lang="en-US" sz="2000" dirty="0">
              <a:solidFill>
                <a:srgbClr val="FFFFFF"/>
              </a:solidFill>
              <a:latin typeface="Poppins"/>
            </a:endParaRPr>
          </a:p>
        </p:txBody>
      </p:sp>
      <p:pic>
        <p:nvPicPr>
          <p:cNvPr id="2050" name="Picture 2" descr="Growth your business by Navin Silawat on Dribbble">
            <a:extLst>
              <a:ext uri="{FF2B5EF4-FFF2-40B4-BE49-F238E27FC236}">
                <a16:creationId xmlns:a16="http://schemas.microsoft.com/office/drawing/2014/main" id="{845957BB-A917-4A33-B4D5-5A5A7BD8612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280811"/>
            <a:ext cx="7620000" cy="5715000"/>
          </a:xfrm>
          <a:prstGeom prst="rect">
            <a:avLst/>
          </a:prstGeom>
          <a:noFill/>
          <a:ln w="171450">
            <a:solidFill>
              <a:srgbClr val="593C8F"/>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99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p:spPr>
        <p:txBody>
          <a:bodyPr/>
          <a:lstStyle/>
          <a:p>
            <a:endParaRPr lang="en-US"/>
          </a:p>
        </p:txBody>
      </p:sp>
      <p:sp>
        <p:nvSpPr>
          <p:cNvPr id="3" name="TextBox 3"/>
          <p:cNvSpPr txBox="1"/>
          <p:nvPr/>
        </p:nvSpPr>
        <p:spPr>
          <a:xfrm>
            <a:off x="1028700" y="956528"/>
            <a:ext cx="4957463" cy="738238"/>
          </a:xfrm>
          <a:prstGeom prst="rect">
            <a:avLst/>
          </a:prstGeom>
        </p:spPr>
        <p:txBody>
          <a:bodyPr lIns="0" tIns="0" rIns="0" bIns="0" rtlCol="0" anchor="t">
            <a:spAutoFit/>
          </a:bodyPr>
          <a:lstStyle/>
          <a:p>
            <a:pPr>
              <a:lnSpc>
                <a:spcPts val="6018"/>
              </a:lnSpc>
              <a:spcBef>
                <a:spcPct val="0"/>
              </a:spcBef>
            </a:pPr>
            <a:r>
              <a:rPr lang="en-GB" sz="4298" dirty="0">
                <a:solidFill>
                  <a:srgbClr val="593C8F"/>
                </a:solidFill>
                <a:latin typeface="League Spartan"/>
              </a:rPr>
              <a:t>CONCLUSION</a:t>
            </a:r>
            <a:endParaRPr lang="en-US" sz="4298" dirty="0">
              <a:solidFill>
                <a:srgbClr val="593C8F"/>
              </a:solidFill>
              <a:latin typeface="League Spartan"/>
            </a:endParaRPr>
          </a:p>
        </p:txBody>
      </p:sp>
      <p:sp>
        <p:nvSpPr>
          <p:cNvPr id="4" name="AutoShape 4"/>
          <p:cNvSpPr/>
          <p:nvPr/>
        </p:nvSpPr>
        <p:spPr>
          <a:xfrm flipV="1">
            <a:off x="1028700" y="1694765"/>
            <a:ext cx="4152900" cy="27962"/>
          </a:xfrm>
          <a:prstGeom prst="line">
            <a:avLst/>
          </a:prstGeom>
          <a:ln w="38100" cap="flat">
            <a:solidFill>
              <a:srgbClr val="000000"/>
            </a:solidFill>
            <a:prstDash val="solid"/>
            <a:headEnd type="none" w="sm" len="sm"/>
            <a:tailEnd type="none" w="sm" len="sm"/>
          </a:ln>
        </p:spPr>
        <p:txBody>
          <a:bodyPr/>
          <a:lstStyle/>
          <a:p>
            <a:endParaRPr lang="en-US" dirty="0"/>
          </a:p>
        </p:txBody>
      </p:sp>
      <p:grpSp>
        <p:nvGrpSpPr>
          <p:cNvPr id="8" name="Group 8"/>
          <p:cNvGrpSpPr/>
          <p:nvPr/>
        </p:nvGrpSpPr>
        <p:grpSpPr>
          <a:xfrm>
            <a:off x="15201900" y="0"/>
            <a:ext cx="3086100" cy="10287000"/>
            <a:chOff x="0" y="0"/>
            <a:chExt cx="812800" cy="2709333"/>
          </a:xfrm>
        </p:grpSpPr>
        <p:sp>
          <p:nvSpPr>
            <p:cNvPr id="9" name="Freeform 9"/>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028700" y="1950263"/>
            <a:ext cx="5143500" cy="567656"/>
          </a:xfrm>
          <a:prstGeom prst="rect">
            <a:avLst/>
          </a:prstGeom>
        </p:spPr>
        <p:txBody>
          <a:bodyPr wrap="square" lIns="0" tIns="0" rIns="0" bIns="0" rtlCol="0" anchor="t">
            <a:spAutoFit/>
          </a:bodyPr>
          <a:lstStyle/>
          <a:p>
            <a:pPr>
              <a:lnSpc>
                <a:spcPts val="4940"/>
              </a:lnSpc>
              <a:spcBef>
                <a:spcPct val="0"/>
              </a:spcBef>
            </a:pPr>
            <a:r>
              <a:rPr lang="en-GB" sz="3529" dirty="0">
                <a:solidFill>
                  <a:srgbClr val="000000"/>
                </a:solidFill>
                <a:latin typeface="Lato Bold"/>
              </a:rPr>
              <a:t>A</a:t>
            </a:r>
            <a:r>
              <a:rPr lang="en-US" sz="3529" dirty="0">
                <a:solidFill>
                  <a:srgbClr val="000000"/>
                </a:solidFill>
                <a:latin typeface="Lato Bold"/>
              </a:rPr>
              <a:t> Journey Beyond Code</a:t>
            </a:r>
          </a:p>
        </p:txBody>
      </p:sp>
      <p:sp>
        <p:nvSpPr>
          <p:cNvPr id="15" name="TextBox 15"/>
          <p:cNvSpPr txBox="1"/>
          <p:nvPr/>
        </p:nvSpPr>
        <p:spPr>
          <a:xfrm>
            <a:off x="1028700" y="3739294"/>
            <a:ext cx="5603507" cy="1108893"/>
          </a:xfrm>
          <a:prstGeom prst="rect">
            <a:avLst/>
          </a:prstGeom>
        </p:spPr>
        <p:txBody>
          <a:bodyPr wrap="square" lIns="0" tIns="0" rIns="0" bIns="0" rtlCol="0" anchor="t">
            <a:spAutoFit/>
          </a:bodyPr>
          <a:lstStyle/>
          <a:p>
            <a:pPr>
              <a:lnSpc>
                <a:spcPts val="2948"/>
              </a:lnSpc>
              <a:spcBef>
                <a:spcPct val="0"/>
              </a:spcBef>
            </a:pPr>
            <a:r>
              <a:rPr lang="en-GB" sz="2400" dirty="0">
                <a:solidFill>
                  <a:srgbClr val="000000"/>
                </a:solidFill>
                <a:latin typeface="Poppins"/>
              </a:rPr>
              <a:t>"From idea to interface, we've transformed a vision into an interactive </a:t>
            </a:r>
            <a:r>
              <a:rPr lang="en-GB" sz="2400" b="1" dirty="0">
                <a:solidFill>
                  <a:srgbClr val="000000"/>
                </a:solidFill>
                <a:latin typeface="Poppins"/>
              </a:rPr>
              <a:t>experience</a:t>
            </a:r>
            <a:r>
              <a:rPr lang="en-GB" sz="2400" dirty="0">
                <a:solidFill>
                  <a:srgbClr val="000000"/>
                </a:solidFill>
                <a:latin typeface="Poppins"/>
              </a:rPr>
              <a:t>."</a:t>
            </a:r>
            <a:endParaRPr lang="en-US" sz="2400" dirty="0">
              <a:solidFill>
                <a:srgbClr val="000000"/>
              </a:solidFill>
              <a:latin typeface="Poppins"/>
            </a:endParaRPr>
          </a:p>
        </p:txBody>
      </p:sp>
      <p:sp>
        <p:nvSpPr>
          <p:cNvPr id="16" name="TextBox 16"/>
          <p:cNvSpPr txBox="1"/>
          <p:nvPr/>
        </p:nvSpPr>
        <p:spPr>
          <a:xfrm>
            <a:off x="4264394" y="5830681"/>
            <a:ext cx="5603506" cy="1108893"/>
          </a:xfrm>
          <a:prstGeom prst="rect">
            <a:avLst/>
          </a:prstGeom>
        </p:spPr>
        <p:txBody>
          <a:bodyPr wrap="square" lIns="0" tIns="0" rIns="0" bIns="0" rtlCol="0" anchor="t">
            <a:spAutoFit/>
          </a:bodyPr>
          <a:lstStyle/>
          <a:p>
            <a:pPr algn="r">
              <a:lnSpc>
                <a:spcPts val="2948"/>
              </a:lnSpc>
              <a:spcBef>
                <a:spcPct val="0"/>
              </a:spcBef>
            </a:pPr>
            <a:r>
              <a:rPr lang="en-GB" sz="2400" dirty="0">
                <a:solidFill>
                  <a:srgbClr val="000000"/>
                </a:solidFill>
                <a:latin typeface="Poppins"/>
              </a:rPr>
              <a:t>"This isn't just code—it's a </a:t>
            </a:r>
            <a:r>
              <a:rPr lang="en-GB" sz="2400" b="1" dirty="0">
                <a:solidFill>
                  <a:srgbClr val="000000"/>
                </a:solidFill>
                <a:latin typeface="Poppins"/>
              </a:rPr>
              <a:t>collective</a:t>
            </a:r>
            <a:r>
              <a:rPr lang="en-GB" sz="2400" dirty="0">
                <a:solidFill>
                  <a:srgbClr val="000000"/>
                </a:solidFill>
                <a:latin typeface="Poppins"/>
              </a:rPr>
              <a:t> triumph, each line bearing a story of collaboration."</a:t>
            </a:r>
            <a:endParaRPr lang="en-US" sz="2400" dirty="0">
              <a:solidFill>
                <a:srgbClr val="000000"/>
              </a:solidFill>
              <a:latin typeface="Poppins"/>
            </a:endParaRPr>
          </a:p>
        </p:txBody>
      </p:sp>
      <p:sp>
        <p:nvSpPr>
          <p:cNvPr id="17" name="TextBox 16">
            <a:extLst>
              <a:ext uri="{FF2B5EF4-FFF2-40B4-BE49-F238E27FC236}">
                <a16:creationId xmlns:a16="http://schemas.microsoft.com/office/drawing/2014/main" id="{74B2BBF9-5718-4D5B-9D3C-53D09558EC13}"/>
              </a:ext>
            </a:extLst>
          </p:cNvPr>
          <p:cNvSpPr txBox="1"/>
          <p:nvPr/>
        </p:nvSpPr>
        <p:spPr>
          <a:xfrm>
            <a:off x="1159693" y="7994883"/>
            <a:ext cx="5472514" cy="1108893"/>
          </a:xfrm>
          <a:prstGeom prst="rect">
            <a:avLst/>
          </a:prstGeom>
        </p:spPr>
        <p:txBody>
          <a:bodyPr wrap="square" lIns="0" tIns="0" rIns="0" bIns="0" rtlCol="0" anchor="t">
            <a:spAutoFit/>
          </a:bodyPr>
          <a:lstStyle/>
          <a:p>
            <a:pPr>
              <a:lnSpc>
                <a:spcPts val="2948"/>
              </a:lnSpc>
              <a:spcBef>
                <a:spcPct val="0"/>
              </a:spcBef>
            </a:pPr>
            <a:r>
              <a:rPr lang="en-GB" sz="2400" dirty="0">
                <a:solidFill>
                  <a:srgbClr val="000000"/>
                </a:solidFill>
                <a:latin typeface="Poppins"/>
              </a:rPr>
              <a:t>“</a:t>
            </a:r>
            <a:r>
              <a:rPr lang="en-GB" sz="2400" b="1" dirty="0">
                <a:solidFill>
                  <a:srgbClr val="000000"/>
                </a:solidFill>
                <a:latin typeface="Poppins"/>
              </a:rPr>
              <a:t>Learn-to-Code</a:t>
            </a:r>
            <a:r>
              <a:rPr lang="en-GB" sz="2400" dirty="0">
                <a:solidFill>
                  <a:srgbClr val="000000"/>
                </a:solidFill>
                <a:latin typeface="Poppins"/>
              </a:rPr>
              <a:t> app will help many to advance their progression by making programming </a:t>
            </a:r>
            <a:r>
              <a:rPr lang="en-GB" sz="2400" b="1" dirty="0">
                <a:solidFill>
                  <a:srgbClr val="000000"/>
                </a:solidFill>
                <a:latin typeface="Poppins"/>
              </a:rPr>
              <a:t>more</a:t>
            </a:r>
            <a:r>
              <a:rPr lang="en-GB" sz="2400" dirty="0">
                <a:solidFill>
                  <a:srgbClr val="000000"/>
                </a:solidFill>
                <a:latin typeface="Poppins"/>
              </a:rPr>
              <a:t> </a:t>
            </a:r>
            <a:r>
              <a:rPr lang="en-GB" sz="2400" b="1" dirty="0">
                <a:solidFill>
                  <a:srgbClr val="000000"/>
                </a:solidFill>
                <a:latin typeface="Poppins"/>
              </a:rPr>
              <a:t>fun</a:t>
            </a:r>
            <a:r>
              <a:rPr lang="en-GB" sz="2400" dirty="0">
                <a:solidFill>
                  <a:srgbClr val="000000"/>
                </a:solidFill>
                <a:latin typeface="Poppins"/>
              </a:rPr>
              <a:t> "</a:t>
            </a:r>
            <a:endParaRPr lang="en-US" sz="2400" dirty="0">
              <a:solidFill>
                <a:srgbClr val="000000"/>
              </a:solidFill>
              <a:latin typeface="Poppins"/>
            </a:endParaRPr>
          </a:p>
        </p:txBody>
      </p:sp>
      <p:pic>
        <p:nvPicPr>
          <p:cNvPr id="6" name="Picture 5">
            <a:extLst>
              <a:ext uri="{FF2B5EF4-FFF2-40B4-BE49-F238E27FC236}">
                <a16:creationId xmlns:a16="http://schemas.microsoft.com/office/drawing/2014/main" id="{500C7F0F-AF2C-450E-B66C-2C88991DB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9322" y="810744"/>
            <a:ext cx="3968611" cy="8823828"/>
          </a:xfrm>
          <a:prstGeom prst="roundRect">
            <a:avLst>
              <a:gd name="adj" fmla="val 8594"/>
            </a:avLst>
          </a:prstGeom>
          <a:solidFill>
            <a:srgbClr val="FFFFFF">
              <a:shade val="85000"/>
            </a:srgbClr>
          </a:solidFill>
          <a:ln>
            <a:noFill/>
          </a:ln>
          <a:effectLst>
            <a:outerShdw blurRad="50800" dist="63500" dir="2700000" algn="tl" rotWithShape="0">
              <a:prstClr val="black">
                <a:alpha val="40000"/>
              </a:prstClr>
            </a:outerShdw>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ye GIFs - Get the best gif on GIFER">
            <a:extLst>
              <a:ext uri="{FF2B5EF4-FFF2-40B4-BE49-F238E27FC236}">
                <a16:creationId xmlns:a16="http://schemas.microsoft.com/office/drawing/2014/main" id="{670C3439-C8DD-412A-BE06-EF053E9737D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46507" y="1277365"/>
            <a:ext cx="5994981" cy="4364346"/>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4"/>
          <p:cNvSpPr/>
          <p:nvPr/>
        </p:nvSpPr>
        <p:spPr>
          <a:xfrm>
            <a:off x="0" y="5641710"/>
            <a:ext cx="18287996" cy="4645289"/>
          </a:xfrm>
          <a:custGeom>
            <a:avLst/>
            <a:gdLst/>
            <a:ahLst/>
            <a:cxnLst/>
            <a:rect l="l" t="t" r="r" b="b"/>
            <a:pathLst>
              <a:path w="4816592" h="1354667">
                <a:moveTo>
                  <a:pt x="0" y="0"/>
                </a:moveTo>
                <a:lnTo>
                  <a:pt x="4816592" y="0"/>
                </a:lnTo>
                <a:lnTo>
                  <a:pt x="4816592" y="1354667"/>
                </a:lnTo>
                <a:lnTo>
                  <a:pt x="0" y="1354667"/>
                </a:lnTo>
                <a:close/>
              </a:path>
            </a:pathLst>
          </a:custGeom>
          <a:solidFill>
            <a:srgbClr val="593C8F"/>
          </a:solidFill>
        </p:spPr>
        <p:txBody>
          <a:bodyPr/>
          <a:lstStyle/>
          <a:p>
            <a:endParaRPr lang="en-US"/>
          </a:p>
        </p:txBody>
      </p:sp>
      <p:sp>
        <p:nvSpPr>
          <p:cNvPr id="6" name="TextBox 6"/>
          <p:cNvSpPr txBox="1"/>
          <p:nvPr/>
        </p:nvSpPr>
        <p:spPr>
          <a:xfrm>
            <a:off x="4072171" y="5641711"/>
            <a:ext cx="10143658" cy="1396601"/>
          </a:xfrm>
          <a:prstGeom prst="rect">
            <a:avLst/>
          </a:prstGeom>
        </p:spPr>
        <p:txBody>
          <a:bodyPr lIns="0" tIns="0" rIns="0" bIns="0" rtlCol="0" anchor="t">
            <a:spAutoFit/>
          </a:bodyPr>
          <a:lstStyle/>
          <a:p>
            <a:pPr algn="ctr">
              <a:lnSpc>
                <a:spcPts val="11272"/>
              </a:lnSpc>
              <a:spcBef>
                <a:spcPct val="0"/>
              </a:spcBef>
            </a:pPr>
            <a:r>
              <a:rPr lang="en-US" sz="8051" dirty="0">
                <a:solidFill>
                  <a:schemeClr val="bg1"/>
                </a:solidFill>
                <a:latin typeface="League Spartan"/>
              </a:rPr>
              <a:t>THANK YOU</a:t>
            </a:r>
          </a:p>
        </p:txBody>
      </p:sp>
      <p:sp>
        <p:nvSpPr>
          <p:cNvPr id="7" name="AutoShape 7"/>
          <p:cNvSpPr/>
          <p:nvPr/>
        </p:nvSpPr>
        <p:spPr>
          <a:xfrm>
            <a:off x="5897880" y="6921616"/>
            <a:ext cx="6492240" cy="0"/>
          </a:xfrm>
          <a:prstGeom prst="line">
            <a:avLst/>
          </a:prstGeom>
          <a:ln w="38100" cap="flat">
            <a:solidFill>
              <a:schemeClr val="bg1"/>
            </a:solidFill>
            <a:prstDash val="solid"/>
            <a:headEnd type="none" w="sm" len="sm"/>
            <a:tailEnd type="none" w="sm" len="sm"/>
          </a:ln>
        </p:spPr>
        <p:txBody>
          <a:bodyPr/>
          <a:lstStyle/>
          <a:p>
            <a:endParaRPr lang="en-US"/>
          </a:p>
        </p:txBody>
      </p:sp>
      <p:sp>
        <p:nvSpPr>
          <p:cNvPr id="8" name="TextBox 8"/>
          <p:cNvSpPr txBox="1"/>
          <p:nvPr/>
        </p:nvSpPr>
        <p:spPr>
          <a:xfrm>
            <a:off x="4829649" y="7188988"/>
            <a:ext cx="8628701" cy="824649"/>
          </a:xfrm>
          <a:prstGeom prst="rect">
            <a:avLst/>
          </a:prstGeom>
        </p:spPr>
        <p:txBody>
          <a:bodyPr lIns="0" tIns="0" rIns="0" bIns="0" rtlCol="0" anchor="t">
            <a:spAutoFit/>
          </a:bodyPr>
          <a:lstStyle/>
          <a:p>
            <a:pPr algn="ctr">
              <a:lnSpc>
                <a:spcPts val="3279"/>
              </a:lnSpc>
              <a:spcBef>
                <a:spcPct val="0"/>
              </a:spcBef>
            </a:pPr>
            <a:r>
              <a:rPr lang="en-GB" sz="2342" dirty="0">
                <a:solidFill>
                  <a:schemeClr val="bg1"/>
                </a:solidFill>
                <a:latin typeface="Poppins"/>
              </a:rPr>
              <a:t> "Thank you for your attention and interest in our project! We appreciate all the feedbacks that was given to us"</a:t>
            </a:r>
            <a:endParaRPr lang="en-US" sz="2342" dirty="0">
              <a:solidFill>
                <a:schemeClr val="bg1"/>
              </a:solidFill>
              <a:latin typeface="Poppi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1000"/>
            </a:blip>
            <a:stretch>
              <a:fillRect l="-20312" r="-20312"/>
            </a:stretch>
          </a:blipFill>
        </p:spPr>
        <p:txBody>
          <a:bodyPr/>
          <a:lstStyle/>
          <a:p>
            <a:endParaRPr lang="en-US" dirty="0"/>
          </a:p>
        </p:txBody>
      </p:sp>
      <p:sp>
        <p:nvSpPr>
          <p:cNvPr id="3" name="TextBox 3"/>
          <p:cNvSpPr txBox="1"/>
          <p:nvPr/>
        </p:nvSpPr>
        <p:spPr>
          <a:xfrm>
            <a:off x="1028700" y="4988392"/>
            <a:ext cx="4957463" cy="738238"/>
          </a:xfrm>
          <a:prstGeom prst="rect">
            <a:avLst/>
          </a:prstGeom>
        </p:spPr>
        <p:txBody>
          <a:bodyPr lIns="0" tIns="0" rIns="0" bIns="0" rtlCol="0" anchor="t">
            <a:spAutoFit/>
          </a:bodyPr>
          <a:lstStyle/>
          <a:p>
            <a:pPr>
              <a:lnSpc>
                <a:spcPts val="6018"/>
              </a:lnSpc>
              <a:spcBef>
                <a:spcPct val="0"/>
              </a:spcBef>
            </a:pPr>
            <a:r>
              <a:rPr lang="en-GB" sz="4298" dirty="0">
                <a:solidFill>
                  <a:srgbClr val="593C8F"/>
                </a:solidFill>
                <a:latin typeface="League Spartan"/>
              </a:rPr>
              <a:t>O</a:t>
            </a:r>
            <a:r>
              <a:rPr lang="en-US" sz="4298" dirty="0">
                <a:solidFill>
                  <a:srgbClr val="593C8F"/>
                </a:solidFill>
                <a:latin typeface="League Spartan"/>
              </a:rPr>
              <a:t>BJECTIVE</a:t>
            </a:r>
          </a:p>
        </p:txBody>
      </p:sp>
      <p:sp>
        <p:nvSpPr>
          <p:cNvPr id="4" name="AutoShape 4"/>
          <p:cNvSpPr/>
          <p:nvPr/>
        </p:nvSpPr>
        <p:spPr>
          <a:xfrm flipV="1">
            <a:off x="1029770" y="5726630"/>
            <a:ext cx="3161229" cy="19049"/>
          </a:xfrm>
          <a:prstGeom prst="line">
            <a:avLst/>
          </a:prstGeom>
          <a:ln w="38100" cap="flat">
            <a:solidFill>
              <a:srgbClr val="000000"/>
            </a:solidFill>
            <a:prstDash val="solid"/>
            <a:headEnd type="none" w="sm" len="sm"/>
            <a:tailEnd type="none" w="sm" len="sm"/>
          </a:ln>
        </p:spPr>
        <p:txBody>
          <a:bodyPr/>
          <a:lstStyle/>
          <a:p>
            <a:endParaRPr lang="en-US"/>
          </a:p>
        </p:txBody>
      </p:sp>
      <p:sp>
        <p:nvSpPr>
          <p:cNvPr id="6" name="AnimateBox"/>
          <p:cNvSpPr/>
          <p:nvPr/>
        </p:nvSpPr>
        <p:spPr>
          <a:xfrm>
            <a:off x="5986163" y="0"/>
            <a:ext cx="3255770" cy="10287000"/>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17" name="TextBox 17"/>
          <p:cNvSpPr txBox="1"/>
          <p:nvPr/>
        </p:nvSpPr>
        <p:spPr>
          <a:xfrm>
            <a:off x="1028700" y="4446071"/>
            <a:ext cx="3255770" cy="567656"/>
          </a:xfrm>
          <a:prstGeom prst="rect">
            <a:avLst/>
          </a:prstGeom>
        </p:spPr>
        <p:txBody>
          <a:bodyPr lIns="0" tIns="0" rIns="0" bIns="0" rtlCol="0" anchor="t">
            <a:spAutoFit/>
          </a:bodyPr>
          <a:lstStyle/>
          <a:p>
            <a:pPr>
              <a:lnSpc>
                <a:spcPts val="4940"/>
              </a:lnSpc>
              <a:spcBef>
                <a:spcPct val="0"/>
              </a:spcBef>
            </a:pPr>
            <a:r>
              <a:rPr lang="en-US" sz="3529" dirty="0">
                <a:solidFill>
                  <a:srgbClr val="000000"/>
                </a:solidFill>
                <a:latin typeface="Lato Bold"/>
              </a:rPr>
              <a:t>OUR </a:t>
            </a:r>
          </a:p>
        </p:txBody>
      </p:sp>
      <p:sp>
        <p:nvSpPr>
          <p:cNvPr id="21" name="TextBox 21"/>
          <p:cNvSpPr txBox="1"/>
          <p:nvPr/>
        </p:nvSpPr>
        <p:spPr>
          <a:xfrm>
            <a:off x="12061714" y="1883266"/>
            <a:ext cx="5515086" cy="2215991"/>
          </a:xfrm>
          <a:prstGeom prst="rect">
            <a:avLst/>
          </a:prstGeom>
        </p:spPr>
        <p:txBody>
          <a:bodyPr wrap="square" lIns="0" tIns="0" rIns="0" bIns="0" rtlCol="0" anchor="t">
            <a:spAutoFit/>
          </a:bodyPr>
          <a:lstStyle/>
          <a:p>
            <a:pPr>
              <a:spcBef>
                <a:spcPct val="0"/>
              </a:spcBef>
            </a:pPr>
            <a:r>
              <a:rPr lang="en-US" sz="3600" dirty="0">
                <a:latin typeface="Poppins" panose="00000500000000000000" pitchFamily="2" charset="0"/>
                <a:cs typeface="Poppins" panose="00000500000000000000" pitchFamily="2" charset="0"/>
              </a:rPr>
              <a:t>To create a fun and easy way for people to learn Programming Languages.</a:t>
            </a:r>
          </a:p>
        </p:txBody>
      </p:sp>
      <p:sp>
        <p:nvSpPr>
          <p:cNvPr id="22" name="TextBox 22"/>
          <p:cNvSpPr txBox="1"/>
          <p:nvPr/>
        </p:nvSpPr>
        <p:spPr>
          <a:xfrm>
            <a:off x="12061714" y="6757253"/>
            <a:ext cx="5521874" cy="1661993"/>
          </a:xfrm>
          <a:prstGeom prst="rect">
            <a:avLst/>
          </a:prstGeom>
        </p:spPr>
        <p:txBody>
          <a:bodyPr wrap="square" lIns="0" tIns="0" rIns="0" bIns="0" rtlCol="0" anchor="t">
            <a:spAutoFit/>
          </a:bodyPr>
          <a:lstStyle/>
          <a:p>
            <a:pPr>
              <a:spcBef>
                <a:spcPct val="0"/>
              </a:spcBef>
            </a:pPr>
            <a:r>
              <a:rPr lang="en-US" sz="3600" dirty="0">
                <a:latin typeface="Poppins" panose="00000500000000000000" pitchFamily="2" charset="0"/>
                <a:cs typeface="Poppins" panose="00000500000000000000" pitchFamily="2" charset="0"/>
              </a:rPr>
              <a:t>Pushing our boundaries in the field of software development.</a:t>
            </a:r>
            <a:endParaRPr lang="en-US" sz="3600" dirty="0">
              <a:solidFill>
                <a:srgbClr val="000000"/>
              </a:solidFill>
              <a:latin typeface="Poppins" panose="00000500000000000000" pitchFamily="2" charset="0"/>
              <a:cs typeface="Poppins" panose="00000500000000000000" pitchFamily="2" charset="0"/>
            </a:endParaRPr>
          </a:p>
        </p:txBody>
      </p:sp>
      <p:pic>
        <p:nvPicPr>
          <p:cNvPr id="23" name="Picture 22">
            <a:extLst>
              <a:ext uri="{FF2B5EF4-FFF2-40B4-BE49-F238E27FC236}">
                <a16:creationId xmlns:a16="http://schemas.microsoft.com/office/drawing/2014/main" id="{5711B8D7-27D3-45E5-94BA-33F6946FCC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84918">
            <a:off x="7205843" y="745958"/>
            <a:ext cx="3876313" cy="3876313"/>
          </a:xfrm>
          <a:prstGeom prst="rect">
            <a:avLst/>
          </a:prstGeom>
          <a:effectLst>
            <a:outerShdw blurRad="50800" dist="127000" algn="l" rotWithShape="0">
              <a:prstClr val="black">
                <a:alpha val="40000"/>
              </a:prstClr>
            </a:outerShdw>
          </a:effectLst>
        </p:spPr>
      </p:pic>
      <p:sp>
        <p:nvSpPr>
          <p:cNvPr id="10" name="Oval 9">
            <a:extLst>
              <a:ext uri="{FF2B5EF4-FFF2-40B4-BE49-F238E27FC236}">
                <a16:creationId xmlns:a16="http://schemas.microsoft.com/office/drawing/2014/main" id="{CC720C22-7038-4C8E-B750-EE4FE0A6AE9C}"/>
              </a:ext>
            </a:extLst>
          </p:cNvPr>
          <p:cNvSpPr/>
          <p:nvPr/>
        </p:nvSpPr>
        <p:spPr>
          <a:xfrm>
            <a:off x="10943626" y="2251891"/>
            <a:ext cx="856271" cy="856271"/>
          </a:xfrm>
          <a:prstGeom prst="ellipse">
            <a:avLst/>
          </a:prstGeom>
          <a:solidFill>
            <a:srgbClr val="593C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4494F75-54E0-4262-A5F8-2A1266B6BB51}"/>
              </a:ext>
            </a:extLst>
          </p:cNvPr>
          <p:cNvSpPr/>
          <p:nvPr/>
        </p:nvSpPr>
        <p:spPr>
          <a:xfrm>
            <a:off x="10943626" y="7158707"/>
            <a:ext cx="859084" cy="859084"/>
          </a:xfrm>
          <a:prstGeom prst="ellipse">
            <a:avLst/>
          </a:prstGeom>
          <a:solidFill>
            <a:srgbClr val="593C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D726D9-13A6-4942-BA5B-961F22E214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9818" y="6438900"/>
            <a:ext cx="2264229" cy="2264229"/>
          </a:xfrm>
          <a:prstGeom prst="rect">
            <a:avLst/>
          </a:prstGeom>
          <a:effectLst>
            <a:outerShdw blurRad="50800" dist="635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494821"/>
            <a:ext cx="6362700" cy="784830"/>
          </a:xfrm>
          <a:prstGeom prst="rect">
            <a:avLst/>
          </a:prstGeom>
        </p:spPr>
        <p:txBody>
          <a:bodyPr wrap="square" lIns="0" tIns="0" rIns="0" bIns="0" rtlCol="0" anchor="t">
            <a:spAutoFit/>
          </a:bodyPr>
          <a:lstStyle/>
          <a:p>
            <a:pPr>
              <a:lnSpc>
                <a:spcPts val="6018"/>
              </a:lnSpc>
              <a:spcBef>
                <a:spcPct val="0"/>
              </a:spcBef>
            </a:pPr>
            <a:r>
              <a:rPr lang="en-GB" sz="5400" dirty="0">
                <a:solidFill>
                  <a:srgbClr val="593C8F"/>
                </a:solidFill>
                <a:latin typeface="League Spartan"/>
              </a:rPr>
              <a:t>I</a:t>
            </a:r>
            <a:r>
              <a:rPr lang="en-US" sz="5400" dirty="0">
                <a:solidFill>
                  <a:srgbClr val="593C8F"/>
                </a:solidFill>
                <a:latin typeface="League Spartan"/>
              </a:rPr>
              <a:t>NTRODUCTION</a:t>
            </a:r>
          </a:p>
        </p:txBody>
      </p:sp>
      <p:sp>
        <p:nvSpPr>
          <p:cNvPr id="3" name="AutoShape 3"/>
          <p:cNvSpPr/>
          <p:nvPr/>
        </p:nvSpPr>
        <p:spPr>
          <a:xfrm>
            <a:off x="1029771" y="2252109"/>
            <a:ext cx="5698598" cy="27542"/>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AnimateBox"/>
          <p:cNvSpPr/>
          <p:nvPr/>
        </p:nvSpPr>
        <p:spPr>
          <a:xfrm rot="5400000">
            <a:off x="6480177" y="-1520823"/>
            <a:ext cx="5327650" cy="18287996"/>
          </a:xfrm>
          <a:custGeom>
            <a:avLst/>
            <a:gdLst/>
            <a:ahLst/>
            <a:cxnLst/>
            <a:rect l="l" t="t" r="r" b="b"/>
            <a:pathLst>
              <a:path w="1403167" h="4816592">
                <a:moveTo>
                  <a:pt x="0" y="0"/>
                </a:moveTo>
                <a:lnTo>
                  <a:pt x="1403167" y="0"/>
                </a:lnTo>
                <a:lnTo>
                  <a:pt x="1403167" y="4816592"/>
                </a:lnTo>
                <a:lnTo>
                  <a:pt x="0" y="4816592"/>
                </a:lnTo>
                <a:close/>
              </a:path>
            </a:pathLst>
          </a:custGeom>
          <a:solidFill>
            <a:srgbClr val="593C8F"/>
          </a:solidFill>
        </p:spPr>
        <p:txBody>
          <a:bodyPr/>
          <a:lstStyle/>
          <a:p>
            <a:endParaRPr lang="en-US"/>
          </a:p>
        </p:txBody>
      </p:sp>
      <p:sp>
        <p:nvSpPr>
          <p:cNvPr id="13" name="TextBox 13"/>
          <p:cNvSpPr txBox="1"/>
          <p:nvPr/>
        </p:nvSpPr>
        <p:spPr>
          <a:xfrm>
            <a:off x="1028700" y="3175260"/>
            <a:ext cx="8648700" cy="1123256"/>
          </a:xfrm>
          <a:prstGeom prst="rect">
            <a:avLst/>
          </a:prstGeom>
        </p:spPr>
        <p:txBody>
          <a:bodyPr wrap="square" lIns="0" tIns="0" rIns="0" bIns="0" rtlCol="0" anchor="t">
            <a:spAutoFit/>
          </a:bodyPr>
          <a:lstStyle/>
          <a:p>
            <a:pPr>
              <a:lnSpc>
                <a:spcPts val="2948"/>
              </a:lnSpc>
              <a:spcBef>
                <a:spcPct val="0"/>
              </a:spcBef>
            </a:pPr>
            <a:r>
              <a:rPr lang="en-GB" sz="2800" b="1" dirty="0">
                <a:solidFill>
                  <a:srgbClr val="000000"/>
                </a:solidFill>
                <a:latin typeface="Poppins"/>
              </a:rPr>
              <a:t>A Code learning App: </a:t>
            </a:r>
            <a:r>
              <a:rPr lang="en-GB" sz="2800" dirty="0">
                <a:solidFill>
                  <a:srgbClr val="000000"/>
                </a:solidFill>
                <a:latin typeface="Poppins"/>
              </a:rPr>
              <a:t>Android apps are the best ways to gamify a learning process. It’s perfect for students, beginners and enthusiasts.</a:t>
            </a:r>
            <a:endParaRPr lang="en-US" sz="2800" dirty="0">
              <a:solidFill>
                <a:srgbClr val="000000"/>
              </a:solidFill>
              <a:latin typeface="Poppins"/>
            </a:endParaRPr>
          </a:p>
        </p:txBody>
      </p:sp>
      <p:sp>
        <p:nvSpPr>
          <p:cNvPr id="14" name="TextBox 14"/>
          <p:cNvSpPr txBox="1"/>
          <p:nvPr/>
        </p:nvSpPr>
        <p:spPr>
          <a:xfrm>
            <a:off x="457199" y="6582503"/>
            <a:ext cx="8686801" cy="2215991"/>
          </a:xfrm>
          <a:prstGeom prst="rect">
            <a:avLst/>
          </a:prstGeom>
        </p:spPr>
        <p:txBody>
          <a:bodyPr wrap="square" lIns="0" tIns="0" rIns="0" bIns="0" rtlCol="0" anchor="t">
            <a:spAutoFit/>
          </a:bodyPr>
          <a:lstStyle/>
          <a:p>
            <a:pPr algn="r">
              <a:spcBef>
                <a:spcPct val="0"/>
              </a:spcBef>
            </a:pPr>
            <a:br>
              <a:rPr lang="en-GB" sz="2400" dirty="0">
                <a:solidFill>
                  <a:srgbClr val="FFFFFF"/>
                </a:solidFill>
                <a:latin typeface="Poppins"/>
              </a:rPr>
            </a:br>
            <a:r>
              <a:rPr lang="en-GB" sz="2400" dirty="0">
                <a:solidFill>
                  <a:srgbClr val="FFFFFF"/>
                </a:solidFill>
                <a:latin typeface="Poppins"/>
              </a:rPr>
              <a:t>Flutter, developed by Google, simplifies cross-platform app creation with a single codebase, emphasizing expressive UI design.</a:t>
            </a:r>
          </a:p>
          <a:p>
            <a:pPr algn="r">
              <a:spcBef>
                <a:spcPct val="0"/>
              </a:spcBef>
            </a:pPr>
            <a:br>
              <a:rPr lang="en-GB" sz="2400" dirty="0">
                <a:solidFill>
                  <a:srgbClr val="FFFFFF"/>
                </a:solidFill>
                <a:latin typeface="Poppins"/>
              </a:rPr>
            </a:br>
            <a:endParaRPr lang="en-GB" sz="2400" dirty="0">
              <a:solidFill>
                <a:srgbClr val="FFFFFF"/>
              </a:solidFill>
              <a:latin typeface="Poppins"/>
            </a:endParaRPr>
          </a:p>
        </p:txBody>
      </p:sp>
      <p:pic>
        <p:nvPicPr>
          <p:cNvPr id="2054" name="Picture 6" descr="Brand">
            <a:extLst>
              <a:ext uri="{FF2B5EF4-FFF2-40B4-BE49-F238E27FC236}">
                <a16:creationId xmlns:a16="http://schemas.microsoft.com/office/drawing/2014/main" id="{6942EEC8-BABF-4D1E-8F75-0D09FD542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341" y="5405549"/>
            <a:ext cx="3954946" cy="11473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88F188-B4CE-4CF9-874A-3B28E2B1D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9165" y="681139"/>
            <a:ext cx="3848343" cy="8556422"/>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12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000000"/>
                </a:solidFill>
                <a:latin typeface="Lato Bold"/>
              </a:rPr>
              <a:t>Application </a:t>
            </a:r>
          </a:p>
        </p:txBody>
      </p:sp>
      <p:sp>
        <p:nvSpPr>
          <p:cNvPr id="13" name="TextBox 13"/>
          <p:cNvSpPr txBox="1"/>
          <p:nvPr/>
        </p:nvSpPr>
        <p:spPr>
          <a:xfrm>
            <a:off x="1028720" y="1494821"/>
            <a:ext cx="4957463" cy="738238"/>
          </a:xfrm>
          <a:prstGeom prst="rect">
            <a:avLst/>
          </a:prstGeom>
        </p:spPr>
        <p:txBody>
          <a:bodyPr lIns="0" tIns="0" rIns="0" bIns="0" rtlCol="0" anchor="t">
            <a:spAutoFit/>
          </a:bodyPr>
          <a:lstStyle/>
          <a:p>
            <a:pPr>
              <a:lnSpc>
                <a:spcPts val="6018"/>
              </a:lnSpc>
              <a:spcBef>
                <a:spcPct val="0"/>
              </a:spcBef>
            </a:pPr>
            <a:r>
              <a:rPr lang="en-GB" sz="4298" dirty="0">
                <a:solidFill>
                  <a:srgbClr val="593C8F"/>
                </a:solidFill>
                <a:latin typeface="League Spartan"/>
              </a:rPr>
              <a:t>M</a:t>
            </a:r>
            <a:r>
              <a:rPr lang="en-US" sz="4298" dirty="0">
                <a:solidFill>
                  <a:srgbClr val="593C8F"/>
                </a:solidFill>
                <a:latin typeface="League Spartan"/>
              </a:rPr>
              <a:t>ECHANICS</a:t>
            </a:r>
          </a:p>
        </p:txBody>
      </p:sp>
      <p:sp>
        <p:nvSpPr>
          <p:cNvPr id="14" name="AutoShape 14"/>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027648" y="3389674"/>
            <a:ext cx="5525551" cy="1247521"/>
          </a:xfrm>
          <a:prstGeom prst="rect">
            <a:avLst/>
          </a:prstGeom>
        </p:spPr>
        <p:txBody>
          <a:bodyPr wrap="square" lIns="0" tIns="0" rIns="0" bIns="0" rtlCol="0" anchor="t">
            <a:spAutoFit/>
          </a:bodyPr>
          <a:lstStyle/>
          <a:p>
            <a:pPr>
              <a:lnSpc>
                <a:spcPts val="2448"/>
              </a:lnSpc>
              <a:spcBef>
                <a:spcPct val="0"/>
              </a:spcBef>
            </a:pPr>
            <a:r>
              <a:rPr lang="en-GB" sz="2600" b="1" dirty="0">
                <a:latin typeface="Poppins" panose="00000500000000000000" pitchFamily="2" charset="0"/>
                <a:cs typeface="Poppins" panose="00000500000000000000" pitchFamily="2" charset="0"/>
              </a:rPr>
              <a:t>Gamified way to learn</a:t>
            </a:r>
            <a:r>
              <a:rPr lang="en-GB" sz="2600" b="0" i="0" dirty="0">
                <a:effectLst/>
                <a:latin typeface="Poppins" panose="00000500000000000000" pitchFamily="2" charset="0"/>
                <a:cs typeface="Poppins" panose="00000500000000000000" pitchFamily="2" charset="0"/>
              </a:rPr>
              <a:t>: Engage in a playful and interactive learning experience, making the journey fun and educational.</a:t>
            </a:r>
            <a:endParaRPr lang="en-US" sz="2600" dirty="0">
              <a:latin typeface="Poppins" panose="00000500000000000000" pitchFamily="2" charset="0"/>
              <a:cs typeface="Poppins" panose="00000500000000000000" pitchFamily="2" charset="0"/>
            </a:endParaRPr>
          </a:p>
        </p:txBody>
      </p:sp>
      <p:sp>
        <p:nvSpPr>
          <p:cNvPr id="16" name="AutoShape 16"/>
          <p:cNvSpPr/>
          <p:nvPr/>
        </p:nvSpPr>
        <p:spPr>
          <a:xfrm flipV="1">
            <a:off x="981095" y="2233059"/>
            <a:ext cx="3615099" cy="0"/>
          </a:xfrm>
          <a:prstGeom prst="line">
            <a:avLst/>
          </a:prstGeom>
          <a:ln w="38100" cap="flat">
            <a:solidFill>
              <a:srgbClr val="000000"/>
            </a:solidFill>
            <a:prstDash val="solid"/>
            <a:headEnd type="none" w="sm" len="sm"/>
            <a:tailEnd type="none" w="sm" len="sm"/>
          </a:ln>
        </p:spPr>
        <p:txBody>
          <a:bodyPr/>
          <a:lstStyle/>
          <a:p>
            <a:endParaRPr lang="en-US"/>
          </a:p>
        </p:txBody>
      </p:sp>
      <p:sp>
        <p:nvSpPr>
          <p:cNvPr id="17" name="TextBox 17"/>
          <p:cNvSpPr txBox="1"/>
          <p:nvPr/>
        </p:nvSpPr>
        <p:spPr>
          <a:xfrm>
            <a:off x="1027649" y="5603890"/>
            <a:ext cx="5525550" cy="939744"/>
          </a:xfrm>
          <a:prstGeom prst="rect">
            <a:avLst/>
          </a:prstGeom>
        </p:spPr>
        <p:txBody>
          <a:bodyPr wrap="square" lIns="0" tIns="0" rIns="0" bIns="0" rtlCol="0" anchor="t">
            <a:spAutoFit/>
          </a:bodyPr>
          <a:lstStyle/>
          <a:p>
            <a:pPr>
              <a:lnSpc>
                <a:spcPts val="2448"/>
              </a:lnSpc>
              <a:spcBef>
                <a:spcPct val="0"/>
              </a:spcBef>
            </a:pPr>
            <a:r>
              <a:rPr lang="en-GB" sz="2600" b="1" i="0" dirty="0">
                <a:effectLst/>
                <a:latin typeface="Poppins" panose="00000500000000000000" pitchFamily="2" charset="0"/>
                <a:cs typeface="Poppins" panose="00000500000000000000" pitchFamily="2" charset="0"/>
              </a:rPr>
              <a:t>Backend development</a:t>
            </a:r>
            <a:r>
              <a:rPr lang="en-GB" sz="2600" b="0" i="0" dirty="0">
                <a:effectLst/>
                <a:latin typeface="Poppins" panose="00000500000000000000" pitchFamily="2" charset="0"/>
                <a:cs typeface="Poppins" panose="00000500000000000000" pitchFamily="2" charset="0"/>
              </a:rPr>
              <a:t>: Our app uses Firestore to manage and store all information securely .</a:t>
            </a:r>
            <a:endParaRPr lang="en-US" sz="2600" dirty="0">
              <a:latin typeface="Poppins" panose="00000500000000000000" pitchFamily="2" charset="0"/>
              <a:cs typeface="Poppins" panose="00000500000000000000" pitchFamily="2" charset="0"/>
            </a:endParaRPr>
          </a:p>
        </p:txBody>
      </p:sp>
      <p:sp>
        <p:nvSpPr>
          <p:cNvPr id="18" name="TextBox 18"/>
          <p:cNvSpPr txBox="1"/>
          <p:nvPr/>
        </p:nvSpPr>
        <p:spPr>
          <a:xfrm>
            <a:off x="1027648" y="7734300"/>
            <a:ext cx="5525549" cy="939744"/>
          </a:xfrm>
          <a:prstGeom prst="rect">
            <a:avLst/>
          </a:prstGeom>
        </p:spPr>
        <p:txBody>
          <a:bodyPr wrap="square" lIns="0" tIns="0" rIns="0" bIns="0" rtlCol="0" anchor="t">
            <a:spAutoFit/>
          </a:bodyPr>
          <a:lstStyle/>
          <a:p>
            <a:pPr>
              <a:lnSpc>
                <a:spcPts val="2448"/>
              </a:lnSpc>
              <a:spcBef>
                <a:spcPct val="0"/>
              </a:spcBef>
            </a:pPr>
            <a:r>
              <a:rPr lang="en-GB" sz="2600" b="1" i="0" dirty="0">
                <a:effectLst/>
                <a:latin typeface="Poppins" panose="00000500000000000000" pitchFamily="2" charset="0"/>
                <a:cs typeface="Poppins" panose="00000500000000000000" pitchFamily="2" charset="0"/>
              </a:rPr>
              <a:t>Real time statistics</a:t>
            </a:r>
            <a:r>
              <a:rPr lang="en-GB" sz="2600" b="0" i="0" dirty="0">
                <a:effectLst/>
                <a:latin typeface="Poppins" panose="00000500000000000000" pitchFamily="2" charset="0"/>
                <a:cs typeface="Poppins" panose="00000500000000000000" pitchFamily="2" charset="0"/>
              </a:rPr>
              <a:t>: Users can see their real-time</a:t>
            </a:r>
            <a:r>
              <a:rPr lang="en-GB" sz="2600" dirty="0">
                <a:latin typeface="Poppins" panose="00000500000000000000" pitchFamily="2" charset="0"/>
                <a:cs typeface="Poppins" panose="00000500000000000000" pitchFamily="2" charset="0"/>
              </a:rPr>
              <a:t> growth and adjust their learning accordingly</a:t>
            </a:r>
            <a:r>
              <a:rPr lang="en-GB" sz="2600" b="0" i="0" dirty="0">
                <a:effectLst/>
                <a:latin typeface="Poppins" panose="00000500000000000000" pitchFamily="2" charset="0"/>
                <a:cs typeface="Poppins" panose="00000500000000000000" pitchFamily="2" charset="0"/>
              </a:rPr>
              <a:t>.</a:t>
            </a:r>
            <a:endParaRPr lang="en-US" sz="2600" dirty="0">
              <a:latin typeface="Poppins" panose="00000500000000000000" pitchFamily="2" charset="0"/>
              <a:cs typeface="Poppins" panose="00000500000000000000" pitchFamily="2" charset="0"/>
            </a:endParaRPr>
          </a:p>
        </p:txBody>
      </p:sp>
      <p:sp>
        <p:nvSpPr>
          <p:cNvPr id="4" name="AnimateBox"/>
          <p:cNvSpPr/>
          <p:nvPr/>
        </p:nvSpPr>
        <p:spPr>
          <a:xfrm>
            <a:off x="7717738" y="0"/>
            <a:ext cx="3890662" cy="10287000"/>
          </a:xfrm>
          <a:custGeom>
            <a:avLst/>
            <a:gdLst/>
            <a:ahLst/>
            <a:cxnLst/>
            <a:rect l="l" t="t" r="r" b="b"/>
            <a:pathLst>
              <a:path w="812800" h="2709333">
                <a:moveTo>
                  <a:pt x="0" y="0"/>
                </a:moveTo>
                <a:lnTo>
                  <a:pt x="812800" y="0"/>
                </a:lnTo>
                <a:lnTo>
                  <a:pt x="812800" y="2709333"/>
                </a:lnTo>
                <a:lnTo>
                  <a:pt x="0" y="2709333"/>
                </a:lnTo>
                <a:close/>
              </a:path>
            </a:pathLst>
          </a:custGeom>
          <a:solidFill>
            <a:srgbClr val="F99920"/>
          </a:solidFill>
        </p:spPr>
        <p:txBody>
          <a:bodyPr/>
          <a:lstStyle/>
          <a:p>
            <a:endParaRPr lang="en-US"/>
          </a:p>
        </p:txBody>
      </p:sp>
      <p:pic>
        <p:nvPicPr>
          <p:cNvPr id="1037" name="Picture 13" descr="Real-time communication [GIF] by Nick Paradise on Dribbble">
            <a:extLst>
              <a:ext uri="{FF2B5EF4-FFF2-40B4-BE49-F238E27FC236}">
                <a16:creationId xmlns:a16="http://schemas.microsoft.com/office/drawing/2014/main" id="{494C1881-BF4C-4D20-983E-48E032CB2B3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83767" y="3406992"/>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34A8FC4E-65AC-44A7-A7ED-7563BCB225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0" y="952500"/>
            <a:ext cx="3890662" cy="8650514"/>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reflection blurRad="12700" stA="38000" endPos="28000" dist="50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a:effectLst>
            <a:reflection blurRad="6350" stA="52000" endA="300" endPos="15000" dir="5400000" sy="-100000" algn="bl" rotWithShape="0"/>
          </a:effectLst>
        </p:spPr>
        <p:txBody>
          <a:bodyPr/>
          <a:lstStyle/>
          <a:p>
            <a:endParaRPr lang="en-US" dirty="0"/>
          </a:p>
        </p:txBody>
      </p:sp>
      <p:sp>
        <p:nvSpPr>
          <p:cNvPr id="4" name="AnimateBox"/>
          <p:cNvSpPr/>
          <p:nvPr/>
        </p:nvSpPr>
        <p:spPr>
          <a:xfrm rot="10800000">
            <a:off x="8959850" y="-2"/>
            <a:ext cx="368300" cy="10286997"/>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txBody>
          <a:bodyPr/>
          <a:lstStyle/>
          <a:p>
            <a:endParaRPr lang="en-US"/>
          </a:p>
        </p:txBody>
      </p:sp>
      <p:sp>
        <p:nvSpPr>
          <p:cNvPr id="6" name="TextBox 6"/>
          <p:cNvSpPr txBox="1"/>
          <p:nvPr/>
        </p:nvSpPr>
        <p:spPr>
          <a:xfrm>
            <a:off x="1028700" y="1997374"/>
            <a:ext cx="4769516" cy="599780"/>
          </a:xfrm>
          <a:prstGeom prst="rect">
            <a:avLst/>
          </a:prstGeom>
        </p:spPr>
        <p:txBody>
          <a:bodyPr wrap="square" lIns="0" tIns="0" rIns="0" bIns="0" rtlCol="0" anchor="t">
            <a:spAutoFit/>
          </a:bodyPr>
          <a:lstStyle/>
          <a:p>
            <a:pPr>
              <a:lnSpc>
                <a:spcPts val="5080"/>
              </a:lnSpc>
              <a:spcBef>
                <a:spcPct val="0"/>
              </a:spcBef>
            </a:pPr>
            <a:r>
              <a:rPr lang="en-US" sz="4000" dirty="0">
                <a:solidFill>
                  <a:srgbClr val="000000"/>
                </a:solidFill>
                <a:latin typeface="Lato Bold"/>
              </a:rPr>
              <a:t>Animated UI</a:t>
            </a:r>
          </a:p>
        </p:txBody>
      </p:sp>
      <p:sp>
        <p:nvSpPr>
          <p:cNvPr id="7" name="TextBox 7"/>
          <p:cNvSpPr txBox="1"/>
          <p:nvPr/>
        </p:nvSpPr>
        <p:spPr>
          <a:xfrm>
            <a:off x="840753" y="528285"/>
            <a:ext cx="4957463" cy="738238"/>
          </a:xfrm>
          <a:prstGeom prst="rect">
            <a:avLst/>
          </a:prstGeom>
        </p:spPr>
        <p:txBody>
          <a:bodyPr lIns="0" tIns="0" rIns="0" bIns="0" rtlCol="0" anchor="t">
            <a:spAutoFit/>
          </a:bodyPr>
          <a:lstStyle/>
          <a:p>
            <a:pPr>
              <a:lnSpc>
                <a:spcPts val="6018"/>
              </a:lnSpc>
              <a:spcBef>
                <a:spcPct val="0"/>
              </a:spcBef>
            </a:pPr>
            <a:r>
              <a:rPr lang="en-US" sz="4298" dirty="0">
                <a:solidFill>
                  <a:srgbClr val="593C8F"/>
                </a:solidFill>
                <a:latin typeface="League Spartan"/>
              </a:rPr>
              <a:t>FEATURES</a:t>
            </a:r>
          </a:p>
        </p:txBody>
      </p:sp>
      <p:sp>
        <p:nvSpPr>
          <p:cNvPr id="8" name="AutoShape 8"/>
          <p:cNvSpPr/>
          <p:nvPr/>
        </p:nvSpPr>
        <p:spPr>
          <a:xfrm>
            <a:off x="840752" y="1266523"/>
            <a:ext cx="2893047" cy="0"/>
          </a:xfrm>
          <a:prstGeom prst="line">
            <a:avLst/>
          </a:prstGeom>
          <a:ln w="381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1028700" y="2790057"/>
            <a:ext cx="4769516" cy="936154"/>
          </a:xfrm>
          <a:prstGeom prst="rect">
            <a:avLst/>
          </a:prstGeom>
        </p:spPr>
        <p:txBody>
          <a:bodyPr wrap="square" lIns="0" tIns="0" rIns="0" bIns="0" rtlCol="0" anchor="t">
            <a:spAutoFit/>
          </a:bodyPr>
          <a:lstStyle/>
          <a:p>
            <a:pPr>
              <a:lnSpc>
                <a:spcPts val="2448"/>
              </a:lnSpc>
              <a:spcBef>
                <a:spcPct val="0"/>
              </a:spcBef>
            </a:pPr>
            <a:r>
              <a:rPr lang="en-GB" sz="2500" dirty="0">
                <a:solidFill>
                  <a:srgbClr val="000000"/>
                </a:solidFill>
                <a:latin typeface="Poppins"/>
              </a:rPr>
              <a:t>Enjoy a Visually appealing and animated UI for a better learning experience.</a:t>
            </a:r>
            <a:endParaRPr lang="en-US" sz="2500" dirty="0">
              <a:solidFill>
                <a:srgbClr val="000000"/>
              </a:solidFill>
              <a:latin typeface="Poppins"/>
            </a:endParaRPr>
          </a:p>
        </p:txBody>
      </p:sp>
      <p:sp>
        <p:nvSpPr>
          <p:cNvPr id="17" name="TextBox 17"/>
          <p:cNvSpPr txBox="1"/>
          <p:nvPr/>
        </p:nvSpPr>
        <p:spPr>
          <a:xfrm>
            <a:off x="9613641" y="8036010"/>
            <a:ext cx="7261845" cy="599780"/>
          </a:xfrm>
          <a:prstGeom prst="rect">
            <a:avLst/>
          </a:prstGeom>
        </p:spPr>
        <p:txBody>
          <a:bodyPr wrap="square" lIns="0" tIns="0" rIns="0" bIns="0" rtlCol="0" anchor="t">
            <a:spAutoFit/>
          </a:bodyPr>
          <a:lstStyle/>
          <a:p>
            <a:pPr>
              <a:lnSpc>
                <a:spcPts val="5080"/>
              </a:lnSpc>
              <a:spcBef>
                <a:spcPct val="0"/>
              </a:spcBef>
            </a:pPr>
            <a:r>
              <a:rPr lang="en-GB" sz="4000" dirty="0">
                <a:solidFill>
                  <a:srgbClr val="000000"/>
                </a:solidFill>
                <a:latin typeface="Lato Bold"/>
              </a:rPr>
              <a:t>One tap sign in</a:t>
            </a:r>
            <a:endParaRPr lang="en-US" sz="4000" dirty="0">
              <a:solidFill>
                <a:srgbClr val="000000"/>
              </a:solidFill>
              <a:latin typeface="Lato Bold"/>
            </a:endParaRPr>
          </a:p>
        </p:txBody>
      </p:sp>
      <p:sp>
        <p:nvSpPr>
          <p:cNvPr id="18" name="TextBox 18"/>
          <p:cNvSpPr txBox="1"/>
          <p:nvPr/>
        </p:nvSpPr>
        <p:spPr>
          <a:xfrm>
            <a:off x="9613641" y="8833017"/>
            <a:ext cx="7261844" cy="628377"/>
          </a:xfrm>
          <a:prstGeom prst="rect">
            <a:avLst/>
          </a:prstGeom>
        </p:spPr>
        <p:txBody>
          <a:bodyPr wrap="square" lIns="0" tIns="0" rIns="0" bIns="0" rtlCol="0" anchor="t">
            <a:spAutoFit/>
          </a:bodyPr>
          <a:lstStyle/>
          <a:p>
            <a:pPr>
              <a:lnSpc>
                <a:spcPts val="2448"/>
              </a:lnSpc>
              <a:spcBef>
                <a:spcPct val="0"/>
              </a:spcBef>
            </a:pPr>
            <a:r>
              <a:rPr lang="en-GB" sz="2500" dirty="0">
                <a:solidFill>
                  <a:srgbClr val="000000"/>
                </a:solidFill>
                <a:latin typeface="Poppins"/>
              </a:rPr>
              <a:t>Quickly and Securely sign in with google or create a new account easily.</a:t>
            </a:r>
            <a:endParaRPr lang="en-US" sz="2500" dirty="0">
              <a:solidFill>
                <a:srgbClr val="000000"/>
              </a:solidFill>
              <a:latin typeface="Poppins"/>
            </a:endParaRPr>
          </a:p>
        </p:txBody>
      </p:sp>
      <p:pic>
        <p:nvPicPr>
          <p:cNvPr id="11" name="Picture 10">
            <a:extLst>
              <a:ext uri="{FF2B5EF4-FFF2-40B4-BE49-F238E27FC236}">
                <a16:creationId xmlns:a16="http://schemas.microsoft.com/office/drawing/2014/main" id="{F10FF053-2F1D-4E2B-99ED-D7B4008B8B10}"/>
              </a:ext>
            </a:extLst>
          </p:cNvPr>
          <p:cNvPicPr>
            <a:picLocks noChangeAspect="1"/>
          </p:cNvPicPr>
          <p:nvPr/>
        </p:nvPicPr>
        <p:blipFill rotWithShape="1">
          <a:blip r:embed="rId4">
            <a:extLst>
              <a:ext uri="{28A0092B-C50C-407E-A947-70E740481C1C}">
                <a14:useLocalDpi xmlns:a14="http://schemas.microsoft.com/office/drawing/2010/main" val="0"/>
              </a:ext>
            </a:extLst>
          </a:blip>
          <a:srcRect b="28165"/>
          <a:stretch/>
        </p:blipFill>
        <p:spPr>
          <a:xfrm>
            <a:off x="2689225" y="4126903"/>
            <a:ext cx="3581400" cy="5720186"/>
          </a:xfrm>
          <a:prstGeom prst="rect">
            <a:avLst/>
          </a:prstGeom>
          <a:ln>
            <a:noFill/>
          </a:ln>
          <a:effectLst>
            <a:outerShdw blurRad="292100" dist="139700" dir="2700000" algn="tl" rotWithShape="0">
              <a:srgbClr val="333333">
                <a:alpha val="65000"/>
              </a:srgbClr>
            </a:outerShdw>
            <a:reflection blurRad="6350" stA="52000" endA="300" endPos="14000" dir="5400000" sy="-100000" algn="bl" rotWithShape="0"/>
          </a:effectLst>
        </p:spPr>
      </p:pic>
      <p:pic>
        <p:nvPicPr>
          <p:cNvPr id="20" name="Picture 19">
            <a:extLst>
              <a:ext uri="{FF2B5EF4-FFF2-40B4-BE49-F238E27FC236}">
                <a16:creationId xmlns:a16="http://schemas.microsoft.com/office/drawing/2014/main" id="{CD56CABE-376C-4CB7-AD92-38EC88FC0559}"/>
              </a:ext>
            </a:extLst>
          </p:cNvPr>
          <p:cNvPicPr>
            <a:picLocks noChangeAspect="1"/>
          </p:cNvPicPr>
          <p:nvPr/>
        </p:nvPicPr>
        <p:blipFill rotWithShape="1">
          <a:blip r:embed="rId5">
            <a:extLst>
              <a:ext uri="{28A0092B-C50C-407E-A947-70E740481C1C}">
                <a14:useLocalDpi xmlns:a14="http://schemas.microsoft.com/office/drawing/2010/main" val="0"/>
              </a:ext>
            </a:extLst>
          </a:blip>
          <a:srcRect t="15853" b="-64"/>
          <a:stretch/>
        </p:blipFill>
        <p:spPr>
          <a:xfrm>
            <a:off x="12017374" y="912313"/>
            <a:ext cx="3581400" cy="6705600"/>
          </a:xfrm>
          <a:prstGeom prst="rect">
            <a:avLst/>
          </a:prstGeom>
          <a:ln>
            <a:noFill/>
          </a:ln>
          <a:effectLst>
            <a:outerShdw blurRad="292100" dist="139700" dir="2700000" algn="tl" rotWithShape="0">
              <a:srgbClr val="333333">
                <a:alpha val="65000"/>
              </a:srgbClr>
            </a:outerShdw>
            <a:reflection blurRad="6350" stA="50000" endA="300" endPos="10000" dist="508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a:effectLst>
            <a:reflection blurRad="6350" stA="52000" endA="300" endPos="15000" dir="5400000" sy="-100000" algn="bl" rotWithShape="0"/>
          </a:effectLst>
        </p:spPr>
        <p:txBody>
          <a:bodyPr/>
          <a:lstStyle/>
          <a:p>
            <a:endParaRPr lang="en-US" dirty="0"/>
          </a:p>
        </p:txBody>
      </p:sp>
      <p:sp>
        <p:nvSpPr>
          <p:cNvPr id="4" name="AnimateBox"/>
          <p:cNvSpPr/>
          <p:nvPr/>
        </p:nvSpPr>
        <p:spPr>
          <a:xfrm rot="10800000">
            <a:off x="8959850" y="-2"/>
            <a:ext cx="368300" cy="10286997"/>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txBody>
          <a:bodyPr/>
          <a:lstStyle/>
          <a:p>
            <a:endParaRPr lang="en-US"/>
          </a:p>
        </p:txBody>
      </p:sp>
      <p:sp>
        <p:nvSpPr>
          <p:cNvPr id="6" name="TextBox 6"/>
          <p:cNvSpPr txBox="1"/>
          <p:nvPr/>
        </p:nvSpPr>
        <p:spPr>
          <a:xfrm>
            <a:off x="1028700" y="1997374"/>
            <a:ext cx="4769516" cy="599780"/>
          </a:xfrm>
          <a:prstGeom prst="rect">
            <a:avLst/>
          </a:prstGeom>
        </p:spPr>
        <p:txBody>
          <a:bodyPr wrap="square" lIns="0" tIns="0" rIns="0" bIns="0" rtlCol="0" anchor="t">
            <a:spAutoFit/>
          </a:bodyPr>
          <a:lstStyle/>
          <a:p>
            <a:pPr>
              <a:lnSpc>
                <a:spcPts val="5080"/>
              </a:lnSpc>
              <a:spcBef>
                <a:spcPct val="0"/>
              </a:spcBef>
            </a:pPr>
            <a:r>
              <a:rPr lang="en-GB" sz="4000" dirty="0">
                <a:solidFill>
                  <a:srgbClr val="000000"/>
                </a:solidFill>
                <a:latin typeface="Lato Bold"/>
              </a:rPr>
              <a:t>Different Levels</a:t>
            </a:r>
            <a:endParaRPr lang="en-US" sz="4000" dirty="0">
              <a:solidFill>
                <a:srgbClr val="000000"/>
              </a:solidFill>
              <a:latin typeface="Lato Bold"/>
            </a:endParaRPr>
          </a:p>
        </p:txBody>
      </p:sp>
      <p:sp>
        <p:nvSpPr>
          <p:cNvPr id="7" name="TextBox 7"/>
          <p:cNvSpPr txBox="1"/>
          <p:nvPr/>
        </p:nvSpPr>
        <p:spPr>
          <a:xfrm>
            <a:off x="840753" y="528285"/>
            <a:ext cx="4957463" cy="738238"/>
          </a:xfrm>
          <a:prstGeom prst="rect">
            <a:avLst/>
          </a:prstGeom>
        </p:spPr>
        <p:txBody>
          <a:bodyPr lIns="0" tIns="0" rIns="0" bIns="0" rtlCol="0" anchor="t">
            <a:spAutoFit/>
          </a:bodyPr>
          <a:lstStyle/>
          <a:p>
            <a:pPr>
              <a:lnSpc>
                <a:spcPts val="6018"/>
              </a:lnSpc>
              <a:spcBef>
                <a:spcPct val="0"/>
              </a:spcBef>
            </a:pPr>
            <a:r>
              <a:rPr lang="en-US" sz="4298" dirty="0">
                <a:solidFill>
                  <a:srgbClr val="593C8F"/>
                </a:solidFill>
                <a:latin typeface="League Spartan"/>
              </a:rPr>
              <a:t>FEATURES</a:t>
            </a:r>
          </a:p>
        </p:txBody>
      </p:sp>
      <p:sp>
        <p:nvSpPr>
          <p:cNvPr id="8" name="AutoShape 8"/>
          <p:cNvSpPr/>
          <p:nvPr/>
        </p:nvSpPr>
        <p:spPr>
          <a:xfrm>
            <a:off x="840752" y="1266523"/>
            <a:ext cx="2893047" cy="0"/>
          </a:xfrm>
          <a:prstGeom prst="line">
            <a:avLst/>
          </a:prstGeom>
          <a:ln w="381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1028700" y="2790057"/>
            <a:ext cx="4769516" cy="936154"/>
          </a:xfrm>
          <a:prstGeom prst="rect">
            <a:avLst/>
          </a:prstGeom>
        </p:spPr>
        <p:txBody>
          <a:bodyPr wrap="square" lIns="0" tIns="0" rIns="0" bIns="0" rtlCol="0" anchor="t">
            <a:spAutoFit/>
          </a:bodyPr>
          <a:lstStyle/>
          <a:p>
            <a:pPr>
              <a:lnSpc>
                <a:spcPts val="2448"/>
              </a:lnSpc>
              <a:spcBef>
                <a:spcPct val="0"/>
              </a:spcBef>
            </a:pPr>
            <a:r>
              <a:rPr lang="en-GB" sz="2500" dirty="0">
                <a:solidFill>
                  <a:srgbClr val="000000"/>
                </a:solidFill>
                <a:latin typeface="Poppins"/>
              </a:rPr>
              <a:t>Easily move through different skill levels. So there is something for everyone</a:t>
            </a:r>
            <a:endParaRPr lang="en-US" sz="2500" dirty="0">
              <a:solidFill>
                <a:srgbClr val="000000"/>
              </a:solidFill>
              <a:latin typeface="Poppins"/>
            </a:endParaRPr>
          </a:p>
        </p:txBody>
      </p:sp>
      <p:sp>
        <p:nvSpPr>
          <p:cNvPr id="17" name="TextBox 17"/>
          <p:cNvSpPr txBox="1"/>
          <p:nvPr/>
        </p:nvSpPr>
        <p:spPr>
          <a:xfrm>
            <a:off x="9613641" y="8036010"/>
            <a:ext cx="7261845" cy="599780"/>
          </a:xfrm>
          <a:prstGeom prst="rect">
            <a:avLst/>
          </a:prstGeom>
        </p:spPr>
        <p:txBody>
          <a:bodyPr wrap="square" lIns="0" tIns="0" rIns="0" bIns="0" rtlCol="0" anchor="t">
            <a:spAutoFit/>
          </a:bodyPr>
          <a:lstStyle/>
          <a:p>
            <a:pPr>
              <a:lnSpc>
                <a:spcPts val="5080"/>
              </a:lnSpc>
              <a:spcBef>
                <a:spcPct val="0"/>
              </a:spcBef>
            </a:pPr>
            <a:r>
              <a:rPr lang="en-GB" sz="4000" dirty="0">
                <a:solidFill>
                  <a:srgbClr val="000000"/>
                </a:solidFill>
                <a:latin typeface="Lato Bold"/>
              </a:rPr>
              <a:t>Profile and settings</a:t>
            </a:r>
            <a:endParaRPr lang="en-US" sz="4000" dirty="0">
              <a:solidFill>
                <a:srgbClr val="000000"/>
              </a:solidFill>
              <a:latin typeface="Lato Bold"/>
            </a:endParaRPr>
          </a:p>
        </p:txBody>
      </p:sp>
      <p:sp>
        <p:nvSpPr>
          <p:cNvPr id="18" name="TextBox 18"/>
          <p:cNvSpPr txBox="1"/>
          <p:nvPr/>
        </p:nvSpPr>
        <p:spPr>
          <a:xfrm>
            <a:off x="9613641" y="8833017"/>
            <a:ext cx="7261844" cy="628377"/>
          </a:xfrm>
          <a:prstGeom prst="rect">
            <a:avLst/>
          </a:prstGeom>
        </p:spPr>
        <p:txBody>
          <a:bodyPr wrap="square" lIns="0" tIns="0" rIns="0" bIns="0" rtlCol="0" anchor="t">
            <a:spAutoFit/>
          </a:bodyPr>
          <a:lstStyle/>
          <a:p>
            <a:pPr>
              <a:lnSpc>
                <a:spcPts val="2448"/>
              </a:lnSpc>
              <a:spcBef>
                <a:spcPct val="0"/>
              </a:spcBef>
            </a:pPr>
            <a:r>
              <a:rPr lang="en-GB" sz="2500" dirty="0">
                <a:solidFill>
                  <a:srgbClr val="000000"/>
                </a:solidFill>
                <a:latin typeface="Poppins"/>
              </a:rPr>
              <a:t>Customize your profile and change different settings easily.</a:t>
            </a:r>
            <a:endParaRPr lang="en-US" sz="2500" dirty="0">
              <a:solidFill>
                <a:srgbClr val="000000"/>
              </a:solidFill>
              <a:latin typeface="Poppins"/>
            </a:endParaRPr>
          </a:p>
        </p:txBody>
      </p:sp>
      <p:pic>
        <p:nvPicPr>
          <p:cNvPr id="5" name="Picture 4">
            <a:extLst>
              <a:ext uri="{FF2B5EF4-FFF2-40B4-BE49-F238E27FC236}">
                <a16:creationId xmlns:a16="http://schemas.microsoft.com/office/drawing/2014/main" id="{F8496BBB-2F5D-4517-99F4-8E8699F9F9B6}"/>
              </a:ext>
            </a:extLst>
          </p:cNvPr>
          <p:cNvPicPr>
            <a:picLocks noChangeAspect="1"/>
          </p:cNvPicPr>
          <p:nvPr/>
        </p:nvPicPr>
        <p:blipFill rotWithShape="1">
          <a:blip r:embed="rId4">
            <a:extLst>
              <a:ext uri="{28A0092B-C50C-407E-A947-70E740481C1C}">
                <a14:useLocalDpi xmlns:a14="http://schemas.microsoft.com/office/drawing/2010/main" val="0"/>
              </a:ext>
            </a:extLst>
          </a:blip>
          <a:srcRect t="19182" b="12999"/>
          <a:stretch/>
        </p:blipFill>
        <p:spPr>
          <a:xfrm>
            <a:off x="2689225" y="4104123"/>
            <a:ext cx="3581400" cy="5839601"/>
          </a:xfrm>
          <a:prstGeom prst="rect">
            <a:avLst/>
          </a:prstGeom>
          <a:ln>
            <a:noFill/>
          </a:ln>
          <a:effectLst>
            <a:outerShdw blurRad="292100" dist="139700" dir="2700000" algn="tl" rotWithShape="0">
              <a:srgbClr val="333333">
                <a:alpha val="65000"/>
              </a:srgbClr>
            </a:outerShdw>
            <a:reflection blurRad="6350" stA="52000" endPos="12000" dir="5400000" sy="-100000" algn="bl" rotWithShape="0"/>
          </a:effectLst>
        </p:spPr>
      </p:pic>
      <p:pic>
        <p:nvPicPr>
          <p:cNvPr id="10" name="Picture 9">
            <a:extLst>
              <a:ext uri="{FF2B5EF4-FFF2-40B4-BE49-F238E27FC236}">
                <a16:creationId xmlns:a16="http://schemas.microsoft.com/office/drawing/2014/main" id="{DFF40D41-97CE-446D-A597-30173A4650E8}"/>
              </a:ext>
            </a:extLst>
          </p:cNvPr>
          <p:cNvPicPr>
            <a:picLocks noChangeAspect="1"/>
          </p:cNvPicPr>
          <p:nvPr/>
        </p:nvPicPr>
        <p:blipFill rotWithShape="1">
          <a:blip r:embed="rId5">
            <a:extLst>
              <a:ext uri="{28A0092B-C50C-407E-A947-70E740481C1C}">
                <a14:useLocalDpi xmlns:a14="http://schemas.microsoft.com/office/drawing/2010/main" val="0"/>
              </a:ext>
            </a:extLst>
          </a:blip>
          <a:srcRect l="2127" t="11457" r="2127" b="4331"/>
          <a:stretch/>
        </p:blipFill>
        <p:spPr>
          <a:xfrm>
            <a:off x="12093575" y="897404"/>
            <a:ext cx="3429000" cy="6705599"/>
          </a:xfrm>
          <a:prstGeom prst="rect">
            <a:avLst/>
          </a:prstGeom>
          <a:ln>
            <a:noFill/>
          </a:ln>
          <a:effectLst>
            <a:outerShdw blurRad="292100" dist="139700" dir="2700000" algn="tl" rotWithShape="0">
              <a:srgbClr val="333333">
                <a:alpha val="65000"/>
              </a:srgbClr>
            </a:outerShdw>
            <a:reflection blurRad="6350" stA="52000" endA="300" endPos="10000" dir="5400000" sy="-100000" algn="bl" rotWithShape="0"/>
          </a:effectLst>
        </p:spPr>
      </p:pic>
    </p:spTree>
    <p:extLst>
      <p:ext uri="{BB962C8B-B14F-4D97-AF65-F5344CB8AC3E}">
        <p14:creationId xmlns:p14="http://schemas.microsoft.com/office/powerpoint/2010/main" val="325715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p:spPr>
        <p:txBody>
          <a:bodyPr/>
          <a:lstStyle/>
          <a:p>
            <a:endParaRPr lang="en-US" dirty="0"/>
          </a:p>
        </p:txBody>
      </p:sp>
      <p:sp>
        <p:nvSpPr>
          <p:cNvPr id="3" name="TextBox 3"/>
          <p:cNvSpPr txBox="1"/>
          <p:nvPr/>
        </p:nvSpPr>
        <p:spPr>
          <a:xfrm>
            <a:off x="1028720" y="952500"/>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000000"/>
                </a:solidFill>
                <a:latin typeface="Lato Bold"/>
              </a:rPr>
              <a:t>TECHNICAL </a:t>
            </a:r>
          </a:p>
        </p:txBody>
      </p:sp>
      <p:sp>
        <p:nvSpPr>
          <p:cNvPr id="4" name="TextBox 4"/>
          <p:cNvSpPr txBox="1"/>
          <p:nvPr/>
        </p:nvSpPr>
        <p:spPr>
          <a:xfrm>
            <a:off x="1027649" y="1577363"/>
            <a:ext cx="5060944" cy="784830"/>
          </a:xfrm>
          <a:prstGeom prst="rect">
            <a:avLst/>
          </a:prstGeom>
        </p:spPr>
        <p:txBody>
          <a:bodyPr wrap="square" lIns="0" tIns="0" rIns="0" bIns="0" rtlCol="0" anchor="t">
            <a:spAutoFit/>
          </a:bodyPr>
          <a:lstStyle/>
          <a:p>
            <a:pPr>
              <a:lnSpc>
                <a:spcPts val="6018"/>
              </a:lnSpc>
              <a:spcBef>
                <a:spcPct val="0"/>
              </a:spcBef>
            </a:pPr>
            <a:r>
              <a:rPr lang="en-US" sz="5400" dirty="0">
                <a:solidFill>
                  <a:srgbClr val="593C8F"/>
                </a:solidFill>
                <a:latin typeface="League Spartan"/>
              </a:rPr>
              <a:t>ASPECTS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sp>
        <p:nvSpPr>
          <p:cNvPr id="6" name="AutoShape 6"/>
          <p:cNvSpPr/>
          <p:nvPr/>
        </p:nvSpPr>
        <p:spPr>
          <a:xfrm flipV="1">
            <a:off x="1027648" y="2362193"/>
            <a:ext cx="3696751" cy="6055"/>
          </a:xfrm>
          <a:prstGeom prst="line">
            <a:avLst/>
          </a:prstGeom>
          <a:ln w="38100" cap="flat">
            <a:solidFill>
              <a:srgbClr val="000000"/>
            </a:solidFill>
            <a:prstDash val="solid"/>
            <a:headEnd type="none" w="sm" len="sm"/>
            <a:tailEnd type="none" w="sm" len="sm"/>
          </a:ln>
        </p:spPr>
        <p:txBody>
          <a:bodyPr/>
          <a:lstStyle/>
          <a:p>
            <a:endParaRPr lang="en-US"/>
          </a:p>
        </p:txBody>
      </p:sp>
      <p:sp>
        <p:nvSpPr>
          <p:cNvPr id="7" name="Freeform 72"/>
          <p:cNvSpPr/>
          <p:nvPr/>
        </p:nvSpPr>
        <p:spPr>
          <a:xfrm>
            <a:off x="1027649" y="8507397"/>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9" name="AnimateBox"/>
          <p:cNvSpPr/>
          <p:nvPr/>
        </p:nvSpPr>
        <p:spPr>
          <a:xfrm>
            <a:off x="7957731" y="0"/>
            <a:ext cx="10714317" cy="10287000"/>
          </a:xfrm>
          <a:custGeom>
            <a:avLst/>
            <a:gdLst/>
            <a:ahLst/>
            <a:cxnLst/>
            <a:rect l="l" t="t" r="r" b="b"/>
            <a:pathLst>
              <a:path w="2821878" h="2709333">
                <a:moveTo>
                  <a:pt x="0" y="0"/>
                </a:moveTo>
                <a:lnTo>
                  <a:pt x="2821878" y="0"/>
                </a:lnTo>
                <a:lnTo>
                  <a:pt x="2821878" y="2709333"/>
                </a:lnTo>
                <a:lnTo>
                  <a:pt x="0" y="2709333"/>
                </a:lnTo>
                <a:close/>
              </a:path>
            </a:pathLst>
          </a:custGeom>
          <a:solidFill>
            <a:srgbClr val="593C8F"/>
          </a:solidFill>
        </p:spPr>
        <p:txBody>
          <a:bodyPr/>
          <a:lstStyle/>
          <a:p>
            <a:endParaRPr lang="en-US"/>
          </a:p>
        </p:txBody>
      </p:sp>
      <p:grpSp>
        <p:nvGrpSpPr>
          <p:cNvPr id="14" name="Group 14"/>
          <p:cNvGrpSpPr/>
          <p:nvPr/>
        </p:nvGrpSpPr>
        <p:grpSpPr>
          <a:xfrm>
            <a:off x="12067881" y="2441912"/>
            <a:ext cx="862961" cy="86296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7649" y="3389674"/>
            <a:ext cx="4769516" cy="932563"/>
          </a:xfrm>
          <a:prstGeom prst="rect">
            <a:avLst/>
          </a:prstGeom>
        </p:spPr>
        <p:txBody>
          <a:bodyPr lIns="0" tIns="0" rIns="0" bIns="0" rtlCol="0" anchor="t">
            <a:spAutoFit/>
          </a:bodyPr>
          <a:lstStyle/>
          <a:p>
            <a:pPr>
              <a:lnSpc>
                <a:spcPts val="2448"/>
              </a:lnSpc>
              <a:spcBef>
                <a:spcPct val="0"/>
              </a:spcBef>
            </a:pPr>
            <a:r>
              <a:rPr lang="en-US" sz="2400" b="1" dirty="0">
                <a:solidFill>
                  <a:srgbClr val="000000"/>
                </a:solidFill>
                <a:latin typeface="Poppins"/>
              </a:rPr>
              <a:t>Flutter Framework: </a:t>
            </a:r>
            <a:r>
              <a:rPr lang="en-US" sz="2400" dirty="0">
                <a:solidFill>
                  <a:srgbClr val="000000"/>
                </a:solidFill>
                <a:latin typeface="Poppins"/>
              </a:rPr>
              <a:t>Flutter is used to ensure app works on different devices easily.</a:t>
            </a:r>
          </a:p>
        </p:txBody>
      </p:sp>
      <p:sp>
        <p:nvSpPr>
          <p:cNvPr id="18" name="TextBox 18"/>
          <p:cNvSpPr txBox="1"/>
          <p:nvPr/>
        </p:nvSpPr>
        <p:spPr>
          <a:xfrm>
            <a:off x="1027649" y="4911431"/>
            <a:ext cx="4769516" cy="932563"/>
          </a:xfrm>
          <a:prstGeom prst="rect">
            <a:avLst/>
          </a:prstGeom>
        </p:spPr>
        <p:txBody>
          <a:bodyPr lIns="0" tIns="0" rIns="0" bIns="0" rtlCol="0" anchor="t">
            <a:spAutoFit/>
          </a:bodyPr>
          <a:lstStyle/>
          <a:p>
            <a:pPr>
              <a:lnSpc>
                <a:spcPts val="2448"/>
              </a:lnSpc>
              <a:spcBef>
                <a:spcPct val="0"/>
              </a:spcBef>
            </a:pPr>
            <a:r>
              <a:rPr lang="en-US" sz="2400" b="1" dirty="0">
                <a:solidFill>
                  <a:srgbClr val="000000"/>
                </a:solidFill>
                <a:latin typeface="Poppins"/>
              </a:rPr>
              <a:t>Firestore Integration</a:t>
            </a:r>
            <a:r>
              <a:rPr lang="en-US" sz="2400" dirty="0">
                <a:solidFill>
                  <a:srgbClr val="000000"/>
                </a:solidFill>
                <a:latin typeface="Poppins"/>
              </a:rPr>
              <a:t>: Firestore helps our app run smoothly and store information securely</a:t>
            </a:r>
          </a:p>
        </p:txBody>
      </p:sp>
      <p:sp>
        <p:nvSpPr>
          <p:cNvPr id="19" name="TextBox 19"/>
          <p:cNvSpPr txBox="1"/>
          <p:nvPr/>
        </p:nvSpPr>
        <p:spPr>
          <a:xfrm>
            <a:off x="1027649" y="6433189"/>
            <a:ext cx="4769516" cy="932563"/>
          </a:xfrm>
          <a:prstGeom prst="rect">
            <a:avLst/>
          </a:prstGeom>
        </p:spPr>
        <p:txBody>
          <a:bodyPr lIns="0" tIns="0" rIns="0" bIns="0" rtlCol="0" anchor="t">
            <a:spAutoFit/>
          </a:bodyPr>
          <a:lstStyle/>
          <a:p>
            <a:pPr>
              <a:lnSpc>
                <a:spcPts val="2448"/>
              </a:lnSpc>
              <a:spcBef>
                <a:spcPct val="0"/>
              </a:spcBef>
            </a:pPr>
            <a:r>
              <a:rPr lang="en-US" sz="2400" b="1" dirty="0">
                <a:solidFill>
                  <a:srgbClr val="000000"/>
                </a:solidFill>
                <a:latin typeface="Poppins"/>
              </a:rPr>
              <a:t>Graphs and Wheels</a:t>
            </a:r>
            <a:r>
              <a:rPr lang="en-US" sz="2400" dirty="0">
                <a:solidFill>
                  <a:srgbClr val="000000"/>
                </a:solidFill>
                <a:latin typeface="Poppins"/>
              </a:rPr>
              <a:t>: Different graphs and table widgets are used to show statistics .</a:t>
            </a:r>
          </a:p>
        </p:txBody>
      </p:sp>
      <p:grpSp>
        <p:nvGrpSpPr>
          <p:cNvPr id="20" name="Group 20"/>
          <p:cNvGrpSpPr/>
          <p:nvPr/>
        </p:nvGrpSpPr>
        <p:grpSpPr>
          <a:xfrm>
            <a:off x="12067881" y="4957462"/>
            <a:ext cx="862961" cy="86296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067881" y="7477773"/>
            <a:ext cx="862961" cy="86296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245049" y="2327612"/>
            <a:ext cx="4309136" cy="932563"/>
          </a:xfrm>
          <a:prstGeom prst="rect">
            <a:avLst/>
          </a:prstGeom>
        </p:spPr>
        <p:txBody>
          <a:bodyPr wrap="square" lIns="0" tIns="0" rIns="0" bIns="0" rtlCol="0" anchor="t">
            <a:spAutoFit/>
          </a:bodyPr>
          <a:lstStyle/>
          <a:p>
            <a:pPr>
              <a:lnSpc>
                <a:spcPts val="2448"/>
              </a:lnSpc>
              <a:spcBef>
                <a:spcPct val="0"/>
              </a:spcBef>
            </a:pPr>
            <a:r>
              <a:rPr lang="en-US" sz="2400" b="1" dirty="0">
                <a:solidFill>
                  <a:srgbClr val="FFFFFF"/>
                </a:solidFill>
                <a:latin typeface="Poppins"/>
              </a:rPr>
              <a:t>Widgets</a:t>
            </a:r>
            <a:r>
              <a:rPr lang="en-US" sz="2400" dirty="0">
                <a:solidFill>
                  <a:srgbClr val="FFFFFF"/>
                </a:solidFill>
                <a:latin typeface="Poppins"/>
              </a:rPr>
              <a:t>: Widgets and dependencies are the main controlling unit of the app.</a:t>
            </a:r>
          </a:p>
        </p:txBody>
      </p:sp>
      <p:sp>
        <p:nvSpPr>
          <p:cNvPr id="27" name="TextBox 27"/>
          <p:cNvSpPr txBox="1"/>
          <p:nvPr/>
        </p:nvSpPr>
        <p:spPr>
          <a:xfrm>
            <a:off x="13245048" y="4759940"/>
            <a:ext cx="4738151" cy="932563"/>
          </a:xfrm>
          <a:prstGeom prst="rect">
            <a:avLst/>
          </a:prstGeom>
        </p:spPr>
        <p:txBody>
          <a:bodyPr wrap="square" lIns="0" tIns="0" rIns="0" bIns="0" rtlCol="0" anchor="t">
            <a:spAutoFit/>
          </a:bodyPr>
          <a:lstStyle/>
          <a:p>
            <a:pPr>
              <a:lnSpc>
                <a:spcPts val="2448"/>
              </a:lnSpc>
              <a:spcBef>
                <a:spcPct val="0"/>
              </a:spcBef>
            </a:pPr>
            <a:r>
              <a:rPr lang="en-US" sz="2400" b="1" dirty="0">
                <a:solidFill>
                  <a:srgbClr val="FFFFFF"/>
                </a:solidFill>
                <a:latin typeface="Poppins"/>
              </a:rPr>
              <a:t>UI/UX Design Consideration</a:t>
            </a:r>
            <a:r>
              <a:rPr lang="en-US" sz="2400" dirty="0">
                <a:solidFill>
                  <a:srgbClr val="FFFFFF"/>
                </a:solidFill>
                <a:latin typeface="Poppins"/>
              </a:rPr>
              <a:t>: It is designed to be easy to use and understand</a:t>
            </a:r>
          </a:p>
        </p:txBody>
      </p:sp>
      <p:sp>
        <p:nvSpPr>
          <p:cNvPr id="28" name="TextBox 28"/>
          <p:cNvSpPr txBox="1"/>
          <p:nvPr/>
        </p:nvSpPr>
        <p:spPr>
          <a:xfrm>
            <a:off x="13245049" y="7194281"/>
            <a:ext cx="4738150" cy="1240340"/>
          </a:xfrm>
          <a:prstGeom prst="rect">
            <a:avLst/>
          </a:prstGeom>
        </p:spPr>
        <p:txBody>
          <a:bodyPr wrap="square" lIns="0" tIns="0" rIns="0" bIns="0" rtlCol="0" anchor="t">
            <a:spAutoFit/>
          </a:bodyPr>
          <a:lstStyle/>
          <a:p>
            <a:pPr>
              <a:lnSpc>
                <a:spcPts val="2448"/>
              </a:lnSpc>
              <a:spcBef>
                <a:spcPct val="0"/>
              </a:spcBef>
            </a:pPr>
            <a:r>
              <a:rPr lang="en-US" sz="2400" b="1" dirty="0">
                <a:solidFill>
                  <a:srgbClr val="FFFFFF"/>
                </a:solidFill>
                <a:latin typeface="Poppins"/>
              </a:rPr>
              <a:t>Smooth Animations</a:t>
            </a:r>
            <a:r>
              <a:rPr lang="en-US" sz="2400" dirty="0">
                <a:solidFill>
                  <a:srgbClr val="FFFFFF"/>
                </a:solidFill>
                <a:latin typeface="Poppins"/>
              </a:rPr>
              <a:t>: Implementing animations to create a dynamic learning environment.</a:t>
            </a:r>
          </a:p>
        </p:txBody>
      </p:sp>
      <p:pic>
        <p:nvPicPr>
          <p:cNvPr id="10" name="Picture 9">
            <a:extLst>
              <a:ext uri="{FF2B5EF4-FFF2-40B4-BE49-F238E27FC236}">
                <a16:creationId xmlns:a16="http://schemas.microsoft.com/office/drawing/2014/main" id="{48D3C3E6-4325-4682-9D2C-F35C3846FD35}"/>
              </a:ext>
            </a:extLst>
          </p:cNvPr>
          <p:cNvPicPr>
            <a:picLocks noChangeAspect="1"/>
          </p:cNvPicPr>
          <p:nvPr/>
        </p:nvPicPr>
        <p:blipFill>
          <a:blip r:embed="rId6"/>
          <a:stretch>
            <a:fillRect/>
          </a:stretch>
        </p:blipFill>
        <p:spPr>
          <a:xfrm>
            <a:off x="6266934" y="2070007"/>
            <a:ext cx="5286654" cy="6587306"/>
          </a:xfrm>
          <a:prstGeom prst="rect">
            <a:avLst/>
          </a:prstGeom>
          <a:ln w="76200">
            <a:solidFill>
              <a:schemeClr val="bg1"/>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p:spPr>
        <p:txBody>
          <a:bodyPr/>
          <a:lstStyle/>
          <a:p>
            <a:endParaRPr lang="en-US" b="1" dirty="0"/>
          </a:p>
        </p:txBody>
      </p:sp>
      <p:sp>
        <p:nvSpPr>
          <p:cNvPr id="4" name="TextBox 4"/>
          <p:cNvSpPr txBox="1"/>
          <p:nvPr/>
        </p:nvSpPr>
        <p:spPr>
          <a:xfrm>
            <a:off x="1027649" y="959439"/>
            <a:ext cx="6544963" cy="738238"/>
          </a:xfrm>
          <a:prstGeom prst="rect">
            <a:avLst/>
          </a:prstGeom>
        </p:spPr>
        <p:txBody>
          <a:bodyPr lIns="0" tIns="0" rIns="0" bIns="0" rtlCol="0" anchor="t">
            <a:spAutoFit/>
          </a:bodyPr>
          <a:lstStyle/>
          <a:p>
            <a:pPr>
              <a:lnSpc>
                <a:spcPts val="6018"/>
              </a:lnSpc>
              <a:spcBef>
                <a:spcPct val="0"/>
              </a:spcBef>
            </a:pPr>
            <a:r>
              <a:rPr lang="en-US" sz="4298" dirty="0">
                <a:solidFill>
                  <a:srgbClr val="593C8F"/>
                </a:solidFill>
                <a:latin typeface="League Spartan"/>
              </a:rPr>
              <a:t>CHALLANGES</a:t>
            </a:r>
          </a:p>
        </p:txBody>
      </p:sp>
      <p:sp>
        <p:nvSpPr>
          <p:cNvPr id="5" name="AutoShape 5"/>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US"/>
          </a:p>
        </p:txBody>
      </p:sp>
      <p:sp>
        <p:nvSpPr>
          <p:cNvPr id="6" name="AutoShape 6"/>
          <p:cNvSpPr/>
          <p:nvPr/>
        </p:nvSpPr>
        <p:spPr>
          <a:xfrm flipV="1">
            <a:off x="1027649" y="1673192"/>
            <a:ext cx="3923208" cy="24485"/>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AnimateBox"/>
          <p:cNvSpPr/>
          <p:nvPr/>
        </p:nvSpPr>
        <p:spPr>
          <a:xfrm>
            <a:off x="7810500" y="0"/>
            <a:ext cx="3086100" cy="10287000"/>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14" name="Freeform 14"/>
          <p:cNvSpPr/>
          <p:nvPr/>
        </p:nvSpPr>
        <p:spPr>
          <a:xfrm>
            <a:off x="1027649" y="8507397"/>
            <a:ext cx="2087283" cy="521821"/>
          </a:xfrm>
          <a:custGeom>
            <a:avLst/>
            <a:gdLst/>
            <a:ahLst/>
            <a:cxnLst/>
            <a:rect l="l" t="t" r="r" b="b"/>
            <a:pathLst>
              <a:path w="2087283" h="521821">
                <a:moveTo>
                  <a:pt x="0" y="0"/>
                </a:moveTo>
                <a:lnTo>
                  <a:pt x="2087282" y="0"/>
                </a:lnTo>
                <a:lnTo>
                  <a:pt x="2087282"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027648" y="2354329"/>
            <a:ext cx="5982751" cy="615553"/>
          </a:xfrm>
          <a:prstGeom prst="rect">
            <a:avLst/>
          </a:prstGeom>
        </p:spPr>
        <p:txBody>
          <a:bodyPr wrap="square" lIns="0" tIns="0" rIns="0" bIns="0" rtlCol="0" anchor="t">
            <a:spAutoFit/>
          </a:bodyPr>
          <a:lstStyle/>
          <a:p>
            <a:pPr>
              <a:lnSpc>
                <a:spcPts val="2448"/>
              </a:lnSpc>
              <a:spcBef>
                <a:spcPct val="0"/>
              </a:spcBef>
            </a:pPr>
            <a:r>
              <a:rPr lang="en-GB" sz="2000" b="1" dirty="0">
                <a:solidFill>
                  <a:srgbClr val="000000"/>
                </a:solidFill>
                <a:latin typeface="Poppins"/>
              </a:rPr>
              <a:t>Animation Syncing</a:t>
            </a:r>
            <a:r>
              <a:rPr lang="en-GB" sz="2000" dirty="0">
                <a:solidFill>
                  <a:srgbClr val="000000"/>
                </a:solidFill>
                <a:latin typeface="Poppins"/>
              </a:rPr>
              <a:t>: Ensuring animations align perfectly with other events and taps.</a:t>
            </a:r>
            <a:endParaRPr lang="en-US" sz="2000" dirty="0">
              <a:solidFill>
                <a:srgbClr val="000000"/>
              </a:solidFill>
              <a:latin typeface="Poppins"/>
            </a:endParaRPr>
          </a:p>
        </p:txBody>
      </p:sp>
      <p:sp>
        <p:nvSpPr>
          <p:cNvPr id="16" name="TextBox 16"/>
          <p:cNvSpPr txBox="1"/>
          <p:nvPr/>
        </p:nvSpPr>
        <p:spPr>
          <a:xfrm>
            <a:off x="1027648" y="3626534"/>
            <a:ext cx="6211351" cy="923330"/>
          </a:xfrm>
          <a:prstGeom prst="rect">
            <a:avLst/>
          </a:prstGeom>
        </p:spPr>
        <p:txBody>
          <a:bodyPr wrap="square" lIns="0" tIns="0" rIns="0" bIns="0" rtlCol="0" anchor="t">
            <a:spAutoFit/>
          </a:bodyPr>
          <a:lstStyle/>
          <a:p>
            <a:pPr>
              <a:lnSpc>
                <a:spcPts val="2448"/>
              </a:lnSpc>
              <a:spcBef>
                <a:spcPct val="0"/>
              </a:spcBef>
            </a:pPr>
            <a:r>
              <a:rPr lang="en-GB" sz="2000" b="1" dirty="0">
                <a:solidFill>
                  <a:srgbClr val="000000"/>
                </a:solidFill>
                <a:latin typeface="Poppins"/>
              </a:rPr>
              <a:t>Graphs and Stats</a:t>
            </a:r>
            <a:r>
              <a:rPr lang="en-GB" sz="2000" dirty="0">
                <a:solidFill>
                  <a:srgbClr val="000000"/>
                </a:solidFill>
                <a:latin typeface="Poppins"/>
              </a:rPr>
              <a:t>: As graphs are one of the newest edition to flutter; using it was quite challenging.</a:t>
            </a:r>
            <a:endParaRPr lang="en-US" sz="2000" dirty="0">
              <a:solidFill>
                <a:srgbClr val="000000"/>
              </a:solidFill>
              <a:latin typeface="Poppins"/>
            </a:endParaRPr>
          </a:p>
        </p:txBody>
      </p:sp>
      <p:sp>
        <p:nvSpPr>
          <p:cNvPr id="17" name="TextBox 17"/>
          <p:cNvSpPr txBox="1"/>
          <p:nvPr/>
        </p:nvSpPr>
        <p:spPr>
          <a:xfrm>
            <a:off x="1027648" y="5143500"/>
            <a:ext cx="5982750" cy="615553"/>
          </a:xfrm>
          <a:prstGeom prst="rect">
            <a:avLst/>
          </a:prstGeom>
        </p:spPr>
        <p:txBody>
          <a:bodyPr wrap="square" lIns="0" tIns="0" rIns="0" bIns="0" rtlCol="0" anchor="t">
            <a:spAutoFit/>
          </a:bodyPr>
          <a:lstStyle/>
          <a:p>
            <a:pPr>
              <a:lnSpc>
                <a:spcPts val="2448"/>
              </a:lnSpc>
              <a:spcBef>
                <a:spcPct val="0"/>
              </a:spcBef>
            </a:pPr>
            <a:r>
              <a:rPr lang="en-GB" sz="2000" b="1" dirty="0">
                <a:solidFill>
                  <a:srgbClr val="000000"/>
                </a:solidFill>
                <a:latin typeface="Poppins"/>
              </a:rPr>
              <a:t>Balancing Act</a:t>
            </a:r>
            <a:r>
              <a:rPr lang="en-GB" sz="2000" dirty="0">
                <a:solidFill>
                  <a:srgbClr val="000000"/>
                </a:solidFill>
                <a:latin typeface="Poppins"/>
              </a:rPr>
              <a:t>: Ensuring the User interface not get too much cluttered with widgets.</a:t>
            </a:r>
            <a:endParaRPr lang="en-US" sz="2000" dirty="0">
              <a:solidFill>
                <a:srgbClr val="000000"/>
              </a:solidFill>
              <a:latin typeface="Poppins"/>
            </a:endParaRPr>
          </a:p>
        </p:txBody>
      </p:sp>
      <p:sp>
        <p:nvSpPr>
          <p:cNvPr id="18" name="TextBox 17">
            <a:extLst>
              <a:ext uri="{FF2B5EF4-FFF2-40B4-BE49-F238E27FC236}">
                <a16:creationId xmlns:a16="http://schemas.microsoft.com/office/drawing/2014/main" id="{F75A67A7-A898-400D-859B-C11138E9BE3A}"/>
              </a:ext>
            </a:extLst>
          </p:cNvPr>
          <p:cNvSpPr txBox="1"/>
          <p:nvPr/>
        </p:nvSpPr>
        <p:spPr>
          <a:xfrm>
            <a:off x="1027649" y="6478721"/>
            <a:ext cx="5982749" cy="923330"/>
          </a:xfrm>
          <a:prstGeom prst="rect">
            <a:avLst/>
          </a:prstGeom>
        </p:spPr>
        <p:txBody>
          <a:bodyPr wrap="square" lIns="0" tIns="0" rIns="0" bIns="0" rtlCol="0" anchor="t">
            <a:spAutoFit/>
          </a:bodyPr>
          <a:lstStyle/>
          <a:p>
            <a:pPr>
              <a:lnSpc>
                <a:spcPts val="2448"/>
              </a:lnSpc>
              <a:spcBef>
                <a:spcPct val="0"/>
              </a:spcBef>
            </a:pPr>
            <a:r>
              <a:rPr lang="en-GB" sz="2000" b="1" dirty="0">
                <a:solidFill>
                  <a:srgbClr val="000000"/>
                </a:solidFill>
                <a:latin typeface="Poppins"/>
              </a:rPr>
              <a:t>Data Security</a:t>
            </a:r>
            <a:r>
              <a:rPr lang="en-GB" sz="2000" dirty="0">
                <a:solidFill>
                  <a:srgbClr val="000000"/>
                </a:solidFill>
                <a:latin typeface="Poppins"/>
              </a:rPr>
              <a:t>: Data and information handling securely through Firestore was quite a work too.</a:t>
            </a:r>
            <a:endParaRPr lang="en-US" sz="2000" dirty="0">
              <a:solidFill>
                <a:srgbClr val="000000"/>
              </a:solidFill>
              <a:latin typeface="Poppins"/>
            </a:endParaRPr>
          </a:p>
        </p:txBody>
      </p:sp>
      <p:pic>
        <p:nvPicPr>
          <p:cNvPr id="2052" name="Picture 4" descr="Challenge Sticker for iOS &amp; Android | GIPHY">
            <a:extLst>
              <a:ext uri="{FF2B5EF4-FFF2-40B4-BE49-F238E27FC236}">
                <a16:creationId xmlns:a16="http://schemas.microsoft.com/office/drawing/2014/main" id="{66EA6697-7BD5-4DAF-95B7-9426762594A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1845582" y="5360404"/>
            <a:ext cx="4785070" cy="34825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signers Problems | Motion graphics inspiration, Animation, Animated gif">
            <a:extLst>
              <a:ext uri="{FF2B5EF4-FFF2-40B4-BE49-F238E27FC236}">
                <a16:creationId xmlns:a16="http://schemas.microsoft.com/office/drawing/2014/main" id="{61184847-BFFB-483F-9B2C-ACBF7AC5297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1494917" y="1876910"/>
            <a:ext cx="548640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30000"/>
            </a:blip>
            <a:stretch>
              <a:fillRect l="-20312" r="-20312"/>
            </a:stretch>
          </a:blipFill>
        </p:spPr>
        <p:txBody>
          <a:bodyPr/>
          <a:lstStyle/>
          <a:p>
            <a:endParaRPr lang="en-US" dirty="0"/>
          </a:p>
        </p:txBody>
      </p:sp>
      <p:sp>
        <p:nvSpPr>
          <p:cNvPr id="3" name="TextBox 3"/>
          <p:cNvSpPr txBox="1"/>
          <p:nvPr/>
        </p:nvSpPr>
        <p:spPr>
          <a:xfrm>
            <a:off x="4186537" y="1784786"/>
            <a:ext cx="4957463" cy="738238"/>
          </a:xfrm>
          <a:prstGeom prst="rect">
            <a:avLst/>
          </a:prstGeom>
        </p:spPr>
        <p:txBody>
          <a:bodyPr lIns="0" tIns="0" rIns="0" bIns="0" rtlCol="0" anchor="t">
            <a:spAutoFit/>
          </a:bodyPr>
          <a:lstStyle/>
          <a:p>
            <a:pPr>
              <a:lnSpc>
                <a:spcPts val="6018"/>
              </a:lnSpc>
              <a:spcBef>
                <a:spcPct val="0"/>
              </a:spcBef>
            </a:pPr>
            <a:r>
              <a:rPr lang="en-US" sz="4298" dirty="0">
                <a:solidFill>
                  <a:srgbClr val="593C8F"/>
                </a:solidFill>
                <a:latin typeface="League Spartan"/>
              </a:rPr>
              <a:t>WE LEARNED ?</a:t>
            </a:r>
          </a:p>
        </p:txBody>
      </p:sp>
      <p:sp>
        <p:nvSpPr>
          <p:cNvPr id="4" name="AutoShape 4"/>
          <p:cNvSpPr/>
          <p:nvPr/>
        </p:nvSpPr>
        <p:spPr>
          <a:xfrm flipV="1">
            <a:off x="4187608" y="2523024"/>
            <a:ext cx="3432391" cy="1905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 name="Group 5"/>
          <p:cNvGrpSpPr/>
          <p:nvPr/>
        </p:nvGrpSpPr>
        <p:grpSpPr>
          <a:xfrm>
            <a:off x="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US"/>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186537" y="5109803"/>
            <a:ext cx="5993196" cy="1108893"/>
          </a:xfrm>
          <a:prstGeom prst="rect">
            <a:avLst/>
          </a:prstGeom>
        </p:spPr>
        <p:txBody>
          <a:bodyPr wrap="square" lIns="0" tIns="0" rIns="0" bIns="0" rtlCol="0" anchor="t">
            <a:spAutoFit/>
          </a:bodyPr>
          <a:lstStyle/>
          <a:p>
            <a:pPr>
              <a:lnSpc>
                <a:spcPts val="2948"/>
              </a:lnSpc>
              <a:spcBef>
                <a:spcPct val="0"/>
              </a:spcBef>
            </a:pPr>
            <a:r>
              <a:rPr lang="en-GB" sz="2400" b="1" dirty="0">
                <a:solidFill>
                  <a:srgbClr val="000000"/>
                </a:solidFill>
                <a:latin typeface="Poppins"/>
              </a:rPr>
              <a:t>Project management</a:t>
            </a:r>
            <a:r>
              <a:rPr lang="en-GB" sz="2400" dirty="0">
                <a:solidFill>
                  <a:srgbClr val="000000"/>
                </a:solidFill>
                <a:latin typeface="Poppins"/>
              </a:rPr>
              <a:t>: Learned how to work together while handling larger projects.</a:t>
            </a:r>
            <a:endParaRPr lang="en-US" sz="2400" dirty="0">
              <a:solidFill>
                <a:srgbClr val="000000"/>
              </a:solidFill>
              <a:latin typeface="Poppins"/>
            </a:endParaRPr>
          </a:p>
        </p:txBody>
      </p:sp>
      <p:sp>
        <p:nvSpPr>
          <p:cNvPr id="12" name="Freeform 12"/>
          <p:cNvSpPr/>
          <p:nvPr/>
        </p:nvSpPr>
        <p:spPr>
          <a:xfrm>
            <a:off x="4189304" y="8617964"/>
            <a:ext cx="2087283" cy="521821"/>
          </a:xfrm>
          <a:custGeom>
            <a:avLst/>
            <a:gdLst/>
            <a:ahLst/>
            <a:cxnLst/>
            <a:rect l="l" t="t" r="r" b="b"/>
            <a:pathLst>
              <a:path w="2087283" h="521821">
                <a:moveTo>
                  <a:pt x="0" y="0"/>
                </a:moveTo>
                <a:lnTo>
                  <a:pt x="2087283" y="0"/>
                </a:lnTo>
                <a:lnTo>
                  <a:pt x="2087283" y="521821"/>
                </a:lnTo>
                <a:lnTo>
                  <a:pt x="0" y="521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4186537" y="1242465"/>
            <a:ext cx="3255770" cy="589649"/>
          </a:xfrm>
          <a:prstGeom prst="rect">
            <a:avLst/>
          </a:prstGeom>
        </p:spPr>
        <p:txBody>
          <a:bodyPr lIns="0" tIns="0" rIns="0" bIns="0" rtlCol="0" anchor="t">
            <a:spAutoFit/>
          </a:bodyPr>
          <a:lstStyle/>
          <a:p>
            <a:pPr>
              <a:lnSpc>
                <a:spcPts val="5080"/>
              </a:lnSpc>
              <a:spcBef>
                <a:spcPct val="0"/>
              </a:spcBef>
            </a:pPr>
            <a:r>
              <a:rPr lang="en-US" sz="3629" dirty="0">
                <a:solidFill>
                  <a:srgbClr val="000000"/>
                </a:solidFill>
                <a:latin typeface="Lato Bold"/>
              </a:rPr>
              <a:t>WHAT </a:t>
            </a:r>
          </a:p>
        </p:txBody>
      </p:sp>
      <p:sp>
        <p:nvSpPr>
          <p:cNvPr id="14" name="TextBox 14"/>
          <p:cNvSpPr txBox="1"/>
          <p:nvPr/>
        </p:nvSpPr>
        <p:spPr>
          <a:xfrm>
            <a:off x="4186537" y="3465225"/>
            <a:ext cx="5993196" cy="1108893"/>
          </a:xfrm>
          <a:prstGeom prst="rect">
            <a:avLst/>
          </a:prstGeom>
        </p:spPr>
        <p:txBody>
          <a:bodyPr wrap="square" lIns="0" tIns="0" rIns="0" bIns="0" rtlCol="0" anchor="t">
            <a:spAutoFit/>
          </a:bodyPr>
          <a:lstStyle/>
          <a:p>
            <a:pPr>
              <a:lnSpc>
                <a:spcPts val="2948"/>
              </a:lnSpc>
              <a:spcBef>
                <a:spcPct val="0"/>
              </a:spcBef>
            </a:pPr>
            <a:r>
              <a:rPr lang="en-GB" sz="2400" b="1" dirty="0">
                <a:solidFill>
                  <a:srgbClr val="000000"/>
                </a:solidFill>
                <a:latin typeface="Poppins"/>
              </a:rPr>
              <a:t>Using Dart</a:t>
            </a:r>
            <a:r>
              <a:rPr lang="en-GB" sz="2400" dirty="0">
                <a:solidFill>
                  <a:srgbClr val="000000"/>
                </a:solidFill>
                <a:latin typeface="Poppins"/>
              </a:rPr>
              <a:t>: Learning a new language by developing apps was quite an accomplishment.</a:t>
            </a:r>
            <a:endParaRPr lang="en-US" sz="2400" dirty="0">
              <a:solidFill>
                <a:srgbClr val="000000"/>
              </a:solidFill>
              <a:latin typeface="Poppins"/>
            </a:endParaRPr>
          </a:p>
        </p:txBody>
      </p:sp>
      <p:sp>
        <p:nvSpPr>
          <p:cNvPr id="15" name="TextBox 15"/>
          <p:cNvSpPr txBox="1"/>
          <p:nvPr/>
        </p:nvSpPr>
        <p:spPr>
          <a:xfrm>
            <a:off x="4189303" y="6862284"/>
            <a:ext cx="5990429" cy="1108893"/>
          </a:xfrm>
          <a:prstGeom prst="rect">
            <a:avLst/>
          </a:prstGeom>
        </p:spPr>
        <p:txBody>
          <a:bodyPr wrap="square" lIns="0" tIns="0" rIns="0" bIns="0" rtlCol="0" anchor="t">
            <a:spAutoFit/>
          </a:bodyPr>
          <a:lstStyle/>
          <a:p>
            <a:pPr>
              <a:lnSpc>
                <a:spcPts val="2948"/>
              </a:lnSpc>
              <a:spcBef>
                <a:spcPct val="0"/>
              </a:spcBef>
            </a:pPr>
            <a:r>
              <a:rPr lang="en-GB" sz="2400" b="1" dirty="0">
                <a:solidFill>
                  <a:srgbClr val="000000"/>
                </a:solidFill>
                <a:latin typeface="Poppins"/>
              </a:rPr>
              <a:t>Backend development</a:t>
            </a:r>
            <a:r>
              <a:rPr lang="en-GB" sz="2400" dirty="0">
                <a:solidFill>
                  <a:srgbClr val="000000"/>
                </a:solidFill>
                <a:latin typeface="Poppins"/>
              </a:rPr>
              <a:t>: Handling and securing data through Firestore vastly increased our knowledge in backend.</a:t>
            </a:r>
            <a:endParaRPr lang="en-US" sz="2400" dirty="0">
              <a:solidFill>
                <a:srgbClr val="000000"/>
              </a:solidFill>
              <a:latin typeface="Poppins"/>
            </a:endParaRPr>
          </a:p>
        </p:txBody>
      </p:sp>
      <p:pic>
        <p:nvPicPr>
          <p:cNvPr id="1030" name="Picture 6" descr="Global Aircraft Lubricant Market [2023-2030] | Detailed Analysis on Future  Growth to Enhance Business | Top Countries Data">
            <a:extLst>
              <a:ext uri="{FF2B5EF4-FFF2-40B4-BE49-F238E27FC236}">
                <a16:creationId xmlns:a16="http://schemas.microsoft.com/office/drawing/2014/main" id="{FFFB7086-97EE-4C30-84F9-138D96A1B39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972800" y="3423982"/>
            <a:ext cx="5993196" cy="4494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1110</Words>
  <Application>Microsoft Office PowerPoint</Application>
  <PresentationFormat>Custom</PresentationFormat>
  <Paragraphs>102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Lato Bold</vt:lpstr>
      <vt:lpstr>League Spartan</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dc:creator>USER</dc:creator>
  <cp:lastModifiedBy>Nahid Hasan</cp:lastModifiedBy>
  <cp:revision>92</cp:revision>
  <dcterms:created xsi:type="dcterms:W3CDTF">2006-08-16T00:00:00Z</dcterms:created>
  <dcterms:modified xsi:type="dcterms:W3CDTF">2023-12-14T06:36:06Z</dcterms:modified>
  <dc:identifier>DAFwpexd33A</dc:identifier>
</cp:coreProperties>
</file>